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22.svg" ContentType="image/svg+xml"/>
  <Override PartName="/ppt/media/image25.svg" ContentType="image/svg+xml"/>
  <Override PartName="/ppt/media/image28.svg" ContentType="image/svg+xml"/>
  <Override PartName="/ppt/media/image3.svg" ContentType="image/svg+xml"/>
  <Override PartName="/ppt/media/image30.svg" ContentType="image/svg+xml"/>
  <Override PartName="/ppt/media/image33.svg" ContentType="image/svg+xml"/>
  <Override PartName="/ppt/media/image35.svg" ContentType="image/svg+xml"/>
  <Override PartName="/ppt/media/image37.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3.svg" ContentType="image/svg+xml"/>
  <Override PartName="/ppt/media/image56.svg" ContentType="image/svg+xml"/>
  <Override PartName="/ppt/media/image58.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5" r:id="rId33"/>
    <p:sldId id="296" r:id="rId34"/>
    <p:sldId id="300" r:id="rId35"/>
    <p:sldId id="301" r:id="rId36"/>
    <p:sldId id="302" r:id="rId37"/>
    <p:sldId id="303" r:id="rId38"/>
    <p:sldId id="305" r:id="rId39"/>
    <p:sldId id="304" r:id="rId40"/>
    <p:sldId id="286" r:id="rId41"/>
    <p:sldId id="287" r:id="rId42"/>
    <p:sldId id="288" r:id="rId43"/>
  </p:sldIdLst>
  <p:sldSz cx="18288000" cy="10287000"/>
  <p:notesSz cx="6858000" cy="9144000"/>
  <p:embeddedFontLst>
    <p:embeddedFont>
      <p:font typeface="Poppins" panose="00000500000000000000"/>
      <p:regular r:id="rId47"/>
    </p:embeddedFont>
    <p:embeddedFont>
      <p:font typeface="Poppins Bold" panose="00000800000000000000"/>
      <p:bold r:id="rId48"/>
    </p:embeddedFont>
    <p:embeddedFont>
      <p:font typeface="Montserrat Bold" panose="00000800000000000000"/>
      <p:bold r:id="rId49"/>
    </p:embeddedFont>
    <p:embeddedFont>
      <p:font typeface="Calibri" panose="020F0502020204030204" charset="0"/>
      <p:regular r:id="rId50"/>
      <p:bold r:id="rId51"/>
      <p:italic r:id="rId52"/>
      <p:boldItalic r:id="rId53"/>
    </p:embeddedFont>
    <p:embeddedFont>
      <p:font typeface="Corbel" panose="020B050302020402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p:scale>
          <a:sx n="49" d="100"/>
          <a:sy n="49" d="100"/>
        </p:scale>
        <p:origin x="-576" y="54"/>
      </p:cViewPr>
      <p:guideLst>
        <p:guide orient="horz" pos="2127"/>
        <p:guide pos="28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3.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35.svg"/><Relationship Id="rId8" Type="http://schemas.openxmlformats.org/officeDocument/2006/relationships/image" Target="../media/image34.png"/><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38.jpe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11.png"/><Relationship Id="rId13" Type="http://schemas.openxmlformats.org/officeDocument/2006/relationships/slideLayout" Target="../slideLayouts/slideLayout7.xml"/><Relationship Id="rId12" Type="http://schemas.openxmlformats.org/officeDocument/2006/relationships/image" Target="../media/image13.png"/><Relationship Id="rId11" Type="http://schemas.openxmlformats.org/officeDocument/2006/relationships/image" Target="../media/image18.png"/><Relationship Id="rId10" Type="http://schemas.openxmlformats.org/officeDocument/2006/relationships/image" Target="../media/image48.sv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51.jpe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png"/><Relationship Id="rId6" Type="http://schemas.openxmlformats.org/officeDocument/2006/relationships/image" Target="../media/image39.jpeg"/><Relationship Id="rId5" Type="http://schemas.openxmlformats.org/officeDocument/2006/relationships/image" Target="../media/image13.pn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21.png"/><Relationship Id="rId5" Type="http://schemas.openxmlformats.org/officeDocument/2006/relationships/image" Target="../media/image53.svg"/><Relationship Id="rId4" Type="http://schemas.openxmlformats.org/officeDocument/2006/relationships/image" Target="../media/image52.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4.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4.jpe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3" Type="http://schemas.openxmlformats.org/officeDocument/2006/relationships/slideLayout" Target="../slideLayouts/slideLayout7.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58.sv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3.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6.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5.svg"/><Relationship Id="rId2" Type="http://schemas.openxmlformats.org/officeDocument/2006/relationships/image" Target="../media/image4.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13.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7.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tags" Target="../tags/tag13.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svg"/><Relationship Id="rId7" Type="http://schemas.openxmlformats.org/officeDocument/2006/relationships/image" Target="../media/image70.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png"/><Relationship Id="rId3" Type="http://schemas.openxmlformats.org/officeDocument/2006/relationships/image" Target="../media/image11.png"/><Relationship Id="rId21" Type="http://schemas.openxmlformats.org/officeDocument/2006/relationships/slideLayout" Target="../slideLayouts/slideLayout7.xml"/><Relationship Id="rId20" Type="http://schemas.openxmlformats.org/officeDocument/2006/relationships/image" Target="../media/image18.png"/><Relationship Id="rId2" Type="http://schemas.openxmlformats.org/officeDocument/2006/relationships/image" Target="../media/image9.png"/><Relationship Id="rId19" Type="http://schemas.openxmlformats.org/officeDocument/2006/relationships/image" Target="../media/image4.png"/><Relationship Id="rId18" Type="http://schemas.openxmlformats.org/officeDocument/2006/relationships/image" Target="../media/image81.svg"/><Relationship Id="rId17" Type="http://schemas.openxmlformats.org/officeDocument/2006/relationships/image" Target="../media/image80.png"/><Relationship Id="rId16" Type="http://schemas.openxmlformats.org/officeDocument/2006/relationships/image" Target="../media/image79.svg"/><Relationship Id="rId15" Type="http://schemas.openxmlformats.org/officeDocument/2006/relationships/image" Target="../media/image78.png"/><Relationship Id="rId14" Type="http://schemas.openxmlformats.org/officeDocument/2006/relationships/image" Target="../media/image77.svg"/><Relationship Id="rId13" Type="http://schemas.openxmlformats.org/officeDocument/2006/relationships/image" Target="../media/image76.png"/><Relationship Id="rId12" Type="http://schemas.openxmlformats.org/officeDocument/2006/relationships/image" Target="../media/image75.svg"/><Relationship Id="rId11" Type="http://schemas.openxmlformats.org/officeDocument/2006/relationships/image" Target="../media/image74.png"/><Relationship Id="rId10" Type="http://schemas.openxmlformats.org/officeDocument/2006/relationships/image" Target="../media/image73.sv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2.jpe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83.jpeg"/><Relationship Id="rId1" Type="http://schemas.openxmlformats.org/officeDocument/2006/relationships/image" Target="../media/image82.jpe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9.png"/><Relationship Id="rId3" Type="http://schemas.openxmlformats.org/officeDocument/2006/relationships/image" Target="../media/image10.svg"/><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23.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18.png"/><Relationship Id="rId5" Type="http://schemas.openxmlformats.org/officeDocument/2006/relationships/image" Target="../media/image26.jpe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30.svg"/><Relationship Id="rId11" Type="http://schemas.openxmlformats.org/officeDocument/2006/relationships/image" Target="../media/image29.png"/><Relationship Id="rId10" Type="http://schemas.openxmlformats.org/officeDocument/2006/relationships/image" Target="../media/image28.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1.jpe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0"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4F4F4"/>
          </a:solidFill>
        </p:spPr>
      </p:sp>
      <p:grpSp>
        <p:nvGrpSpPr>
          <p:cNvPr id="3" name="Group 3"/>
          <p:cNvGrpSpPr/>
          <p:nvPr/>
        </p:nvGrpSpPr>
        <p:grpSpPr>
          <a:xfrm rot="5400000">
            <a:off x="2914792" y="-631393"/>
            <a:ext cx="3765667" cy="9595252"/>
            <a:chOff x="0" y="0"/>
            <a:chExt cx="660400" cy="1682757"/>
          </a:xfrm>
        </p:grpSpPr>
        <p:sp>
          <p:nvSpPr>
            <p:cNvPr id="4" name="Freeform 4"/>
            <p:cNvSpPr/>
            <p:nvPr/>
          </p:nvSpPr>
          <p:spPr>
            <a:xfrm>
              <a:off x="0" y="0"/>
              <a:ext cx="660400" cy="1682757"/>
            </a:xfrm>
            <a:custGeom>
              <a:avLst/>
              <a:gdLst/>
              <a:ahLst/>
              <a:cxnLst/>
              <a:rect l="l" t="t" r="r" b="b"/>
              <a:pathLst>
                <a:path w="660400" h="168275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26"/>
                  </a:cubicBezTo>
                  <a:lnTo>
                    <a:pt x="660400" y="1682757"/>
                  </a:lnTo>
                  <a:lnTo>
                    <a:pt x="0" y="1682757"/>
                  </a:lnTo>
                  <a:lnTo>
                    <a:pt x="0" y="348817"/>
                  </a:lnTo>
                  <a:cubicBezTo>
                    <a:pt x="1782" y="185660"/>
                    <a:pt x="93019" y="64045"/>
                    <a:pt x="220252" y="19070"/>
                  </a:cubicBezTo>
                  <a:close/>
                </a:path>
              </a:pathLst>
            </a:custGeom>
            <a:solidFill>
              <a:srgbClr val="1E1E1E"/>
            </a:solidFill>
          </p:spPr>
        </p:sp>
        <p:sp>
          <p:nvSpPr>
            <p:cNvPr id="5" name="TextBox 5"/>
            <p:cNvSpPr txBox="1"/>
            <p:nvPr/>
          </p:nvSpPr>
          <p:spPr>
            <a:xfrm>
              <a:off x="0" y="88900"/>
              <a:ext cx="660400" cy="1593857"/>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a:grpSpLocks noChangeAspect="1"/>
          </p:cNvGrpSpPr>
          <p:nvPr/>
        </p:nvGrpSpPr>
        <p:grpSpPr>
          <a:xfrm>
            <a:off x="10055691" y="1028700"/>
            <a:ext cx="7203609" cy="7175470"/>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24572" r="-24572"/>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Freeform 9"/>
          <p:cNvSpPr/>
          <p:nvPr/>
        </p:nvSpPr>
        <p:spPr>
          <a:xfrm>
            <a:off x="0" y="2283400"/>
            <a:ext cx="3765667" cy="3765667"/>
          </a:xfrm>
          <a:custGeom>
            <a:avLst/>
            <a:gdLst/>
            <a:ahLst/>
            <a:cxnLst/>
            <a:rect l="l" t="t" r="r" b="b"/>
            <a:pathLst>
              <a:path w="3765667" h="3765667">
                <a:moveTo>
                  <a:pt x="0" y="0"/>
                </a:moveTo>
                <a:lnTo>
                  <a:pt x="3765667" y="0"/>
                </a:lnTo>
                <a:lnTo>
                  <a:pt x="3765667" y="3765667"/>
                </a:lnTo>
                <a:lnTo>
                  <a:pt x="0" y="3765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238172" y="7937584"/>
            <a:ext cx="1320716" cy="1320716"/>
          </a:xfrm>
          <a:custGeom>
            <a:avLst/>
            <a:gdLst/>
            <a:ahLst/>
            <a:cxnLst/>
            <a:rect l="l" t="t" r="r" b="b"/>
            <a:pathLst>
              <a:path w="1320716" h="1320716">
                <a:moveTo>
                  <a:pt x="0" y="0"/>
                </a:moveTo>
                <a:lnTo>
                  <a:pt x="1320716" y="0"/>
                </a:lnTo>
                <a:lnTo>
                  <a:pt x="1320716" y="1320716"/>
                </a:lnTo>
                <a:lnTo>
                  <a:pt x="0" y="1320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134097" y="887409"/>
            <a:ext cx="817145" cy="817145"/>
          </a:xfrm>
          <a:custGeom>
            <a:avLst/>
            <a:gdLst/>
            <a:ahLst/>
            <a:cxnLst/>
            <a:rect l="l" t="t" r="r" b="b"/>
            <a:pathLst>
              <a:path w="817145" h="817145">
                <a:moveTo>
                  <a:pt x="0" y="0"/>
                </a:moveTo>
                <a:lnTo>
                  <a:pt x="817145" y="0"/>
                </a:lnTo>
                <a:lnTo>
                  <a:pt x="817145" y="817145"/>
                </a:lnTo>
                <a:lnTo>
                  <a:pt x="0" y="817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699774" y="469410"/>
            <a:ext cx="4083065" cy="1653143"/>
          </a:xfrm>
          <a:custGeom>
            <a:avLst/>
            <a:gdLst/>
            <a:ahLst/>
            <a:cxnLst/>
            <a:rect l="l" t="t" r="r" b="b"/>
            <a:pathLst>
              <a:path w="4083065" h="1653143">
                <a:moveTo>
                  <a:pt x="0" y="0"/>
                </a:moveTo>
                <a:lnTo>
                  <a:pt x="4083065" y="0"/>
                </a:lnTo>
                <a:lnTo>
                  <a:pt x="4083065" y="1653144"/>
                </a:lnTo>
                <a:lnTo>
                  <a:pt x="0" y="1653144"/>
                </a:lnTo>
                <a:lnTo>
                  <a:pt x="0" y="0"/>
                </a:lnTo>
                <a:close/>
              </a:path>
            </a:pathLst>
          </a:custGeom>
          <a:blipFill>
            <a:blip r:embed="rId6"/>
            <a:stretch>
              <a:fillRect/>
            </a:stretch>
          </a:blipFill>
        </p:spPr>
      </p:sp>
      <p:sp>
        <p:nvSpPr>
          <p:cNvPr id="13" name="TextBox 13"/>
          <p:cNvSpPr txBox="1"/>
          <p:nvPr/>
        </p:nvSpPr>
        <p:spPr>
          <a:xfrm>
            <a:off x="1028700" y="6644114"/>
            <a:ext cx="6862071" cy="1953828"/>
          </a:xfrm>
          <a:prstGeom prst="rect">
            <a:avLst/>
          </a:prstGeom>
        </p:spPr>
        <p:txBody>
          <a:bodyPr lIns="0" tIns="0" rIns="0" bIns="0" rtlCol="0" anchor="t">
            <a:spAutoFit/>
          </a:bodyPr>
          <a:lstStyle/>
          <a:p>
            <a:pPr algn="l">
              <a:lnSpc>
                <a:spcPts val="3085"/>
              </a:lnSpc>
            </a:pPr>
            <a:r>
              <a:rPr lang="en-US" sz="2200">
                <a:solidFill>
                  <a:srgbClr val="272727"/>
                </a:solidFill>
                <a:latin typeface="Poppins" panose="00000500000000000000"/>
                <a:ea typeface="Poppins" panose="00000500000000000000"/>
                <a:cs typeface="Poppins" panose="00000500000000000000"/>
                <a:sym typeface="Poppins" panose="00000500000000000000"/>
              </a:rPr>
              <a:t>We are glad to present our project entitled ‘</a:t>
            </a: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Pixtream</a:t>
            </a:r>
            <a:r>
              <a:rPr lang="en-US" sz="2200">
                <a:solidFill>
                  <a:srgbClr val="272727"/>
                </a:solidFill>
                <a:latin typeface="Poppins" panose="00000500000000000000"/>
                <a:ea typeface="Poppins" panose="00000500000000000000"/>
                <a:cs typeface="Poppins" panose="00000500000000000000"/>
                <a:sym typeface="Poppins" panose="00000500000000000000"/>
              </a:rPr>
              <a:t>’, prepared as part of our Mini project. It is a mini social media web application designed for sharing pots and connecting users through posts, likes, comments, and messages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525168" y="3057582"/>
            <a:ext cx="5271787" cy="1319800"/>
          </a:xfrm>
          <a:prstGeom prst="rect">
            <a:avLst/>
          </a:prstGeom>
        </p:spPr>
        <p:txBody>
          <a:bodyPr lIns="0" tIns="0" rIns="0" bIns="0" rtlCol="0" anchor="t">
            <a:spAutoFit/>
          </a:bodyPr>
          <a:lstStyle/>
          <a:p>
            <a:pPr algn="l">
              <a:lnSpc>
                <a:spcPts val="10220"/>
              </a:lnSpc>
            </a:pPr>
            <a:r>
              <a:rPr lang="en-US" sz="7300" b="1">
                <a:solidFill>
                  <a:srgbClr val="FFFFFF"/>
                </a:solidFill>
                <a:latin typeface="Poppins Bold" panose="00000800000000000000"/>
                <a:ea typeface="Poppins Bold" panose="00000800000000000000"/>
                <a:cs typeface="Poppins Bold" panose="00000800000000000000"/>
                <a:sym typeface="Poppins Bold" panose="00000800000000000000"/>
              </a:rPr>
              <a:t>PIXTREAM</a:t>
            </a:r>
            <a:endParaRPr lang="en-US" sz="73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5" name="TextBox 15"/>
          <p:cNvSpPr txBox="1"/>
          <p:nvPr/>
        </p:nvSpPr>
        <p:spPr>
          <a:xfrm>
            <a:off x="699774" y="4568810"/>
            <a:ext cx="4097852" cy="43877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Create, Engage &amp; Share</a:t>
            </a:r>
            <a:endPar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5851511" y="9162300"/>
            <a:ext cx="2038618" cy="660762"/>
          </a:xfrm>
          <a:prstGeom prst="rect">
            <a:avLst/>
          </a:prstGeom>
        </p:spPr>
        <p:txBody>
          <a:bodyPr lIns="0" tIns="0" rIns="0" bIns="0" rtlCol="0" anchor="t">
            <a:spAutoFit/>
          </a:bodyPr>
          <a:lstStyle/>
          <a:p>
            <a:pPr algn="l">
              <a:lnSpc>
                <a:spcPts val="2685"/>
              </a:lnSpc>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Sain Saburaj</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marL="0" lvl="0" indent="0" algn="l">
              <a:lnSpc>
                <a:spcPts val="2685"/>
              </a:lnSpc>
              <a:spcBef>
                <a:spcPct val="0"/>
              </a:spcBef>
            </a:pPr>
            <a:r>
              <a:rPr lang="en-US" sz="1915" b="1">
                <a:solidFill>
                  <a:srgbClr val="000000"/>
                </a:solidFill>
                <a:latin typeface="Poppins Bold" panose="00000800000000000000"/>
                <a:ea typeface="Poppins Bold" panose="00000800000000000000"/>
                <a:cs typeface="Poppins Bold" panose="00000800000000000000"/>
                <a:sym typeface="Poppins Bold" panose="00000800000000000000"/>
              </a:rPr>
              <a:t>MCA23</a:t>
            </a:r>
            <a:endParaRPr lang="en-US" sz="191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306434"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348353" y="3175254"/>
            <a:ext cx="501520" cy="401216"/>
          </a:xfrm>
          <a:custGeom>
            <a:avLst/>
            <a:gdLst/>
            <a:ahLst/>
            <a:cxnLst/>
            <a:rect l="l" t="t" r="r" b="b"/>
            <a:pathLst>
              <a:path w="501520" h="401216">
                <a:moveTo>
                  <a:pt x="0" y="0"/>
                </a:moveTo>
                <a:lnTo>
                  <a:pt x="501519" y="0"/>
                </a:lnTo>
                <a:lnTo>
                  <a:pt x="501519" y="401216"/>
                </a:lnTo>
                <a:lnTo>
                  <a:pt x="0" y="4012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597718" y="3194375"/>
            <a:ext cx="453717" cy="362973"/>
          </a:xfrm>
          <a:custGeom>
            <a:avLst/>
            <a:gdLst/>
            <a:ahLst/>
            <a:cxnLst/>
            <a:rect l="l" t="t" r="r" b="b"/>
            <a:pathLst>
              <a:path w="453717" h="362973">
                <a:moveTo>
                  <a:pt x="0" y="0"/>
                </a:moveTo>
                <a:lnTo>
                  <a:pt x="453717" y="0"/>
                </a:lnTo>
                <a:lnTo>
                  <a:pt x="453717" y="362974"/>
                </a:lnTo>
                <a:lnTo>
                  <a:pt x="0" y="3629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1725"/>
            <a:ext cx="13696607" cy="327122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have the ability to edit and delete their profiles, providing them with full control over their personal information and online presence. The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edit profile feature allows users to update their details, such as their bio, profile picture, and location, enabling them to reflect changes in their lives or preferences</a:t>
            </a:r>
            <a:r>
              <a:rPr lang="en-US" sz="2085">
                <a:solidFill>
                  <a:srgbClr val="000000"/>
                </a:solidFill>
                <a:latin typeface="Poppins" panose="00000500000000000000"/>
                <a:ea typeface="Poppins" panose="00000500000000000000"/>
                <a:cs typeface="Poppins" panose="00000500000000000000"/>
                <a:sym typeface="Poppins" panose="00000500000000000000"/>
              </a:rPr>
              <a:t>. This functionality ensures that their profile remains current and accurately represents them within the community. If a user decides to leave the platform or no longer wishes to maintain their account,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they can opt to delete their profile</a:t>
            </a:r>
            <a:r>
              <a:rPr lang="en-US" sz="2085">
                <a:solidFill>
                  <a:srgbClr val="000000"/>
                </a:solidFill>
                <a:latin typeface="Poppins" panose="00000500000000000000"/>
                <a:ea typeface="Poppins" panose="00000500000000000000"/>
                <a:cs typeface="Poppins" panose="00000500000000000000"/>
                <a:sym typeface="Poppins" panose="00000500000000000000"/>
              </a:rPr>
              <a:t>. This action removes their account and all associated data from Pixtream, ensuring their privacy and giving them a clean exit from the platform. The process for both editing and deleting profiles is designed to be straightforward and user-friendly, allowing users to manage their online presence with ease and confidence.</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0">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61270" y="3104042"/>
            <a:ext cx="475685" cy="543640"/>
          </a:xfrm>
          <a:custGeom>
            <a:avLst/>
            <a:gdLst/>
            <a:ahLst/>
            <a:cxnLst/>
            <a:rect l="l" t="t" r="r" b="b"/>
            <a:pathLst>
              <a:path w="475685" h="543640">
                <a:moveTo>
                  <a:pt x="0" y="0"/>
                </a:moveTo>
                <a:lnTo>
                  <a:pt x="475685" y="0"/>
                </a:lnTo>
                <a:lnTo>
                  <a:pt x="475685" y="543640"/>
                </a:lnTo>
                <a:lnTo>
                  <a:pt x="0" y="543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379826" y="223225"/>
            <a:ext cx="5626910" cy="9840550"/>
          </a:xfrm>
          <a:custGeom>
            <a:avLst/>
            <a:gdLst/>
            <a:ahLst/>
            <a:cxnLst/>
            <a:rect l="l" t="t" r="r" b="b"/>
            <a:pathLst>
              <a:path w="5626910" h="9840550">
                <a:moveTo>
                  <a:pt x="0" y="0"/>
                </a:moveTo>
                <a:lnTo>
                  <a:pt x="5626911" y="0"/>
                </a:lnTo>
                <a:lnTo>
                  <a:pt x="5626911" y="9840550"/>
                </a:lnTo>
                <a:lnTo>
                  <a:pt x="0" y="9840550"/>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127407" cy="3633178"/>
          </a:xfrm>
          <a:prstGeom prst="rect">
            <a:avLst/>
          </a:prstGeom>
        </p:spPr>
        <p:txBody>
          <a:bodyPr lIns="0" tIns="0" rIns="0" bIns="0" rtlCol="0" anchor="t">
            <a:spAutoFit/>
          </a:bodyPr>
          <a:lstStyle/>
          <a:p>
            <a:pPr marL="0" lvl="0" indent="0" algn="just">
              <a:lnSpc>
                <a:spcPts val="2920"/>
              </a:lnSpc>
              <a:spcBef>
                <a:spcPct val="0"/>
              </a:spcBef>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can easily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add posts to share their thoughts, experiences, or moments with their followers</a:t>
            </a:r>
            <a:r>
              <a:rPr lang="en-US" sz="2085">
                <a:solidFill>
                  <a:srgbClr val="000000"/>
                </a:solidFill>
                <a:latin typeface="Poppins" panose="00000500000000000000"/>
                <a:ea typeface="Poppins" panose="00000500000000000000"/>
                <a:cs typeface="Poppins" panose="00000500000000000000"/>
                <a:sym typeface="Poppins" panose="00000500000000000000"/>
              </a:rPr>
              <a:t>. The process begins with uploading media, where users can select media from their device and accompany them with a caption that provides context or insight into the content. Additionally, users can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categorize their posts by selecting relevant tags</a:t>
            </a:r>
            <a:r>
              <a:rPr lang="en-US" sz="2085">
                <a:solidFill>
                  <a:srgbClr val="000000"/>
                </a:solidFill>
                <a:latin typeface="Poppins" panose="00000500000000000000"/>
                <a:ea typeface="Poppins" panose="00000500000000000000"/>
                <a:cs typeface="Poppins" panose="00000500000000000000"/>
                <a:sym typeface="Poppins" panose="00000500000000000000"/>
              </a:rPr>
              <a:t>, making it easier for others to discover and engage with their content. Once shared, these posts become visible in the feeds of followers, who can interact by liking, commenting, or sharing the posts further. This functionality not only encourages user expression but also promotes engagement within the community,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allowing users to connect over shared interests</a:t>
            </a:r>
            <a:r>
              <a:rPr lang="en-US" sz="2085">
                <a:solidFill>
                  <a:srgbClr val="000000"/>
                </a:solidFill>
                <a:latin typeface="Poppins" panose="00000500000000000000"/>
                <a:ea typeface="Poppins" panose="00000500000000000000"/>
                <a:cs typeface="Poppins" panose="00000500000000000000"/>
                <a:sym typeface="Poppins" panose="00000500000000000000"/>
              </a:rPr>
              <a:t> and experiences through their visual storytelling.</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ADD NEW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15240000" y="197612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16535400" y="1333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1842758" y="2100344"/>
            <a:ext cx="4491692" cy="5924186"/>
          </a:xfrm>
          <a:custGeom>
            <a:avLst/>
            <a:gdLst/>
            <a:ahLst/>
            <a:cxnLst/>
            <a:rect l="l" t="t" r="r" b="b"/>
            <a:pathLst>
              <a:path w="4491692" h="5924186">
                <a:moveTo>
                  <a:pt x="0" y="0"/>
                </a:moveTo>
                <a:lnTo>
                  <a:pt x="4491692" y="0"/>
                </a:lnTo>
                <a:lnTo>
                  <a:pt x="4491692" y="5924186"/>
                </a:lnTo>
                <a:lnTo>
                  <a:pt x="0" y="5924186"/>
                </a:lnTo>
                <a:lnTo>
                  <a:pt x="0" y="0"/>
                </a:lnTo>
                <a:close/>
              </a:path>
            </a:pathLst>
          </a:custGeom>
          <a:blipFill>
            <a:blip r:embed="rId3"/>
            <a:stretch>
              <a:fillRect r="-177667"/>
            </a:stretch>
          </a:blipFill>
        </p:spPr>
      </p:sp>
      <p:sp>
        <p:nvSpPr>
          <p:cNvPr id="5" name="Freeform 5"/>
          <p:cNvSpPr/>
          <p:nvPr/>
        </p:nvSpPr>
        <p:spPr>
          <a:xfrm>
            <a:off x="1112305" y="1999654"/>
            <a:ext cx="11280732" cy="7675901"/>
          </a:xfrm>
          <a:custGeom>
            <a:avLst/>
            <a:gdLst/>
            <a:ahLst/>
            <a:cxnLst/>
            <a:rect l="l" t="t" r="r" b="b"/>
            <a:pathLst>
              <a:path w="11280732" h="7675901">
                <a:moveTo>
                  <a:pt x="0" y="0"/>
                </a:moveTo>
                <a:lnTo>
                  <a:pt x="11280732" y="0"/>
                </a:lnTo>
                <a:lnTo>
                  <a:pt x="11280732" y="7675901"/>
                </a:lnTo>
                <a:lnTo>
                  <a:pt x="0" y="7675901"/>
                </a:lnTo>
                <a:lnTo>
                  <a:pt x="0" y="0"/>
                </a:lnTo>
                <a:close/>
              </a:path>
            </a:pathLst>
          </a:custGeom>
          <a:blipFill>
            <a:blip r:embed="rId4"/>
            <a:stretch>
              <a:fillRect/>
            </a:stretch>
          </a:blipFill>
        </p:spPr>
      </p:sp>
      <p:sp>
        <p:nvSpPr>
          <p:cNvPr id="6" name="Freeform 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1715073" y="9440407"/>
            <a:ext cx="629632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3" name="TextBox 8"/>
          <p:cNvSpPr txBox="1"/>
          <p:nvPr/>
        </p:nvSpPr>
        <p:spPr>
          <a:xfrm>
            <a:off x="32004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67818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03632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4097000" y="41529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4343400" y="36309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5" name="TextBox 8"/>
          <p:cNvSpPr txBox="1"/>
          <p:nvPr/>
        </p:nvSpPr>
        <p:spPr>
          <a:xfrm>
            <a:off x="7924800" y="3619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6" name="TextBox 8"/>
          <p:cNvSpPr txBox="1"/>
          <p:nvPr/>
        </p:nvSpPr>
        <p:spPr>
          <a:xfrm>
            <a:off x="11506200" y="36309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7" name="TextBox 8"/>
          <p:cNvSpPr txBox="1"/>
          <p:nvPr/>
        </p:nvSpPr>
        <p:spPr>
          <a:xfrm>
            <a:off x="15163800" y="3619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grpSp>
        <p:nvGrpSpPr>
          <p:cNvPr id="4" name="Group 4"/>
          <p:cNvGrpSpPr/>
          <p:nvPr/>
        </p:nvGrpSpPr>
        <p:grpSpPr>
          <a:xfrm>
            <a:off x="1080969" y="2857719"/>
            <a:ext cx="1036286" cy="1036286"/>
            <a:chOff x="0" y="0"/>
            <a:chExt cx="1381715" cy="1381715"/>
          </a:xfrm>
        </p:grpSpPr>
        <p:sp>
          <p:nvSpPr>
            <p:cNvPr id="5" name="Freeform 5"/>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6" name="Freeform 6"/>
            <p:cNvSpPr/>
            <p:nvPr/>
          </p:nvSpPr>
          <p:spPr>
            <a:xfrm>
              <a:off x="316160" y="316160"/>
              <a:ext cx="749396" cy="749396"/>
            </a:xfrm>
            <a:custGeom>
              <a:avLst/>
              <a:gdLst/>
              <a:ahLst/>
              <a:cxnLst/>
              <a:rect l="l" t="t" r="r" b="b"/>
              <a:pathLst>
                <a:path w="749396" h="749396">
                  <a:moveTo>
                    <a:pt x="0" y="0"/>
                  </a:moveTo>
                  <a:lnTo>
                    <a:pt x="749395" y="0"/>
                  </a:lnTo>
                  <a:lnTo>
                    <a:pt x="749395" y="749395"/>
                  </a:lnTo>
                  <a:lnTo>
                    <a:pt x="0" y="749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3574677" y="2857719"/>
            <a:ext cx="1036286" cy="1036286"/>
            <a:chOff x="0" y="0"/>
            <a:chExt cx="1381715" cy="1381715"/>
          </a:xfrm>
        </p:grpSpPr>
        <p:sp>
          <p:nvSpPr>
            <p:cNvPr id="8" name="Freeform 8"/>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9" name="Freeform 9"/>
            <p:cNvSpPr/>
            <p:nvPr/>
          </p:nvSpPr>
          <p:spPr>
            <a:xfrm>
              <a:off x="336995" y="336995"/>
              <a:ext cx="707725" cy="707725"/>
            </a:xfrm>
            <a:custGeom>
              <a:avLst/>
              <a:gdLst/>
              <a:ahLst/>
              <a:cxnLst/>
              <a:rect l="l" t="t" r="r" b="b"/>
              <a:pathLst>
                <a:path w="707725" h="707725">
                  <a:moveTo>
                    <a:pt x="0" y="0"/>
                  </a:moveTo>
                  <a:lnTo>
                    <a:pt x="707725" y="0"/>
                  </a:lnTo>
                  <a:lnTo>
                    <a:pt x="707725" y="707725"/>
                  </a:lnTo>
                  <a:lnTo>
                    <a:pt x="0" y="7077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0" name="Group 10"/>
          <p:cNvGrpSpPr/>
          <p:nvPr/>
        </p:nvGrpSpPr>
        <p:grpSpPr>
          <a:xfrm>
            <a:off x="2328841" y="2857719"/>
            <a:ext cx="1036286" cy="1036286"/>
            <a:chOff x="0" y="0"/>
            <a:chExt cx="1381715" cy="1381715"/>
          </a:xfrm>
        </p:grpSpPr>
        <p:sp>
          <p:nvSpPr>
            <p:cNvPr id="11" name="Freeform 11"/>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2" name="Freeform 12"/>
            <p:cNvSpPr/>
            <p:nvPr/>
          </p:nvSpPr>
          <p:spPr>
            <a:xfrm>
              <a:off x="346533" y="346533"/>
              <a:ext cx="688648" cy="688648"/>
            </a:xfrm>
            <a:custGeom>
              <a:avLst/>
              <a:gdLst/>
              <a:ahLst/>
              <a:cxnLst/>
              <a:rect l="l" t="t" r="r" b="b"/>
              <a:pathLst>
                <a:path w="688648" h="688648">
                  <a:moveTo>
                    <a:pt x="0" y="0"/>
                  </a:moveTo>
                  <a:lnTo>
                    <a:pt x="688649" y="0"/>
                  </a:lnTo>
                  <a:lnTo>
                    <a:pt x="688649" y="688649"/>
                  </a:lnTo>
                  <a:lnTo>
                    <a:pt x="0" y="688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3" name="Group 13"/>
          <p:cNvGrpSpPr/>
          <p:nvPr/>
        </p:nvGrpSpPr>
        <p:grpSpPr>
          <a:xfrm>
            <a:off x="4820513" y="2857719"/>
            <a:ext cx="1036286" cy="1036286"/>
            <a:chOff x="0" y="0"/>
            <a:chExt cx="1381715" cy="1381715"/>
          </a:xfrm>
        </p:grpSpPr>
        <p:sp>
          <p:nvSpPr>
            <p:cNvPr id="14" name="Freeform 14"/>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5" name="Freeform 15"/>
            <p:cNvSpPr/>
            <p:nvPr/>
          </p:nvSpPr>
          <p:spPr>
            <a:xfrm>
              <a:off x="432100" y="361625"/>
              <a:ext cx="505383" cy="674661"/>
            </a:xfrm>
            <a:custGeom>
              <a:avLst/>
              <a:gdLst/>
              <a:ahLst/>
              <a:cxnLst/>
              <a:rect l="l" t="t" r="r" b="b"/>
              <a:pathLst>
                <a:path w="505383" h="674661">
                  <a:moveTo>
                    <a:pt x="0" y="0"/>
                  </a:moveTo>
                  <a:lnTo>
                    <a:pt x="505383" y="0"/>
                  </a:lnTo>
                  <a:lnTo>
                    <a:pt x="505383" y="674661"/>
                  </a:lnTo>
                  <a:lnTo>
                    <a:pt x="0" y="6746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6" name="Freeform 1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1"/>
            <a:stretch>
              <a:fillRect/>
            </a:stretch>
          </a:blipFill>
        </p:spPr>
      </p:sp>
      <p:sp>
        <p:nvSpPr>
          <p:cNvPr id="17" name="TextBox 1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TextBox 19"/>
          <p:cNvSpPr txBox="1"/>
          <p:nvPr/>
        </p:nvSpPr>
        <p:spPr>
          <a:xfrm>
            <a:off x="1080969" y="5352479"/>
            <a:ext cx="14280525" cy="44094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users can engage with content through various interactive features such as liking, sharing, commenting, and saving posts. When a user comes across a post they enjoy, they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can express their appreciation by liking it</a:t>
            </a:r>
            <a:r>
              <a:rPr lang="en-US" sz="2275">
                <a:solidFill>
                  <a:srgbClr val="000000"/>
                </a:solidFill>
                <a:latin typeface="Poppins" panose="00000500000000000000"/>
                <a:ea typeface="Poppins" panose="00000500000000000000"/>
                <a:cs typeface="Poppins" panose="00000500000000000000"/>
                <a:sym typeface="Poppins" panose="00000500000000000000"/>
              </a:rPr>
              <a:t>, which not only boosts the visibility of the post but also encourages the creator. Additionally,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have the option to share posts with their followers</a:t>
            </a:r>
            <a:r>
              <a:rPr lang="en-US" sz="2275">
                <a:solidFill>
                  <a:srgbClr val="000000"/>
                </a:solidFill>
                <a:latin typeface="Poppins" panose="00000500000000000000"/>
                <a:ea typeface="Poppins" panose="00000500000000000000"/>
                <a:cs typeface="Poppins" panose="00000500000000000000"/>
                <a:sym typeface="Poppins" panose="00000500000000000000"/>
              </a:rPr>
              <a:t> or directly via messaging, expanding the reach of the content and fostering discussions beyond the original post.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Comments enable users to engage in conversations around the posts</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provide feedback, ask questions, or simply express their thoughts. For posts that resonate particularly well,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users can save them to a personal collection</a:t>
            </a:r>
            <a:r>
              <a:rPr lang="en-US" sz="2275">
                <a:solidFill>
                  <a:srgbClr val="000000"/>
                </a:solidFill>
                <a:latin typeface="Poppins" panose="00000500000000000000"/>
                <a:ea typeface="Poppins" panose="00000500000000000000"/>
                <a:cs typeface="Poppins" panose="00000500000000000000"/>
                <a:sym typeface="Poppins" panose="00000500000000000000"/>
              </a:rPr>
              <a:t> for easy access later, ensuring they can revisit their favorite content whenever they want. Together, these features enhance the interactive experience on Pixtream, promoting a vibrant community where users can connect and share their interests effectively.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LIKE, SHARE, COMMENT, SAVE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2">
              <a:alphaModFix amt="5000"/>
            </a:blip>
            <a:stretch>
              <a:fillRect/>
            </a:stretch>
          </a:blipFill>
        </p:spPr>
      </p:sp>
      <p:sp>
        <p:nvSpPr>
          <p:cNvPr id="22"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337816" y="3166825"/>
            <a:ext cx="522593" cy="418074"/>
          </a:xfrm>
          <a:custGeom>
            <a:avLst/>
            <a:gdLst/>
            <a:ahLst/>
            <a:cxnLst/>
            <a:rect l="l" t="t" r="r" b="b"/>
            <a:pathLst>
              <a:path w="522593" h="418074">
                <a:moveTo>
                  <a:pt x="0" y="0"/>
                </a:moveTo>
                <a:lnTo>
                  <a:pt x="522593" y="0"/>
                </a:lnTo>
                <a:lnTo>
                  <a:pt x="522593" y="418074"/>
                </a:lnTo>
                <a:lnTo>
                  <a:pt x="0" y="418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956643" y="90738"/>
            <a:ext cx="6018317" cy="9865376"/>
          </a:xfrm>
          <a:custGeom>
            <a:avLst/>
            <a:gdLst/>
            <a:ahLst/>
            <a:cxnLst/>
            <a:rect l="l" t="t" r="r" b="b"/>
            <a:pathLst>
              <a:path w="6018317" h="9865376">
                <a:moveTo>
                  <a:pt x="0" y="0"/>
                </a:moveTo>
                <a:lnTo>
                  <a:pt x="6018317" y="0"/>
                </a:lnTo>
                <a:lnTo>
                  <a:pt x="6018317" y="9865376"/>
                </a:lnTo>
                <a:lnTo>
                  <a:pt x="0" y="9865376"/>
                </a:lnTo>
                <a:lnTo>
                  <a:pt x="0" y="0"/>
                </a:lnTo>
                <a:close/>
              </a:path>
            </a:pathLst>
          </a:custGeom>
          <a:blipFill>
            <a:blip r:embed="rId5"/>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1062834" cy="400938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chat feature facilitates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direct messaging between users</a:t>
            </a:r>
            <a:r>
              <a:rPr lang="en-US" sz="2275">
                <a:solidFill>
                  <a:srgbClr val="000000"/>
                </a:solidFill>
                <a:latin typeface="Poppins" panose="00000500000000000000"/>
                <a:ea typeface="Poppins" panose="00000500000000000000"/>
                <a:cs typeface="Poppins" panose="00000500000000000000"/>
                <a:sym typeface="Poppins" panose="00000500000000000000"/>
              </a:rPr>
              <a:t>, enhancing communication and connection within the platform. This functionality allows users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send private messages to one another</a:t>
            </a:r>
            <a:r>
              <a:rPr lang="en-US" sz="2275">
                <a:solidFill>
                  <a:srgbClr val="000000"/>
                </a:solidFill>
                <a:latin typeface="Poppins" panose="00000500000000000000"/>
                <a:ea typeface="Poppins" panose="00000500000000000000"/>
                <a:cs typeface="Poppins" panose="00000500000000000000"/>
                <a:sym typeface="Poppins" panose="00000500000000000000"/>
              </a:rPr>
              <a:t>, enabling them to have one-on-one conversations without the need for public visibility. Users can share thoughts, experiences, or even links to posts directly through chat, making interactions more personal and immediate. The chat interface is designed for ease of use, allowing users to view conversation history. This real-time communication fosters deeper relationships among users, encouraging engagement and collaboration while helping to build a supportive community within Pixtream.</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MESSAGE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15011400" y="208407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6535400" y="1409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145645" y="1453515"/>
            <a:ext cx="5683250" cy="7706360"/>
            <a:chOff x="14400" y="2295"/>
            <a:chExt cx="9500" cy="12500"/>
          </a:xfrm>
        </p:grpSpPr>
        <p:sp>
          <p:nvSpPr>
            <p:cNvPr id="15" name="Freeform 6"/>
            <p:cNvSpPr/>
            <p:nvPr/>
          </p:nvSpPr>
          <p:spPr>
            <a:xfrm>
              <a:off x="14400" y="2295"/>
              <a:ext cx="9500" cy="12501"/>
            </a:xfrm>
            <a:custGeom>
              <a:avLst/>
              <a:gdLst/>
              <a:ahLst/>
              <a:cxnLst/>
              <a:rect l="l" t="t" r="r" b="b"/>
              <a:pathLst>
                <a:path w="6032355" h="7938451">
                  <a:moveTo>
                    <a:pt x="0" y="0"/>
                  </a:moveTo>
                  <a:lnTo>
                    <a:pt x="6032355" y="0"/>
                  </a:lnTo>
                  <a:lnTo>
                    <a:pt x="6032355" y="7938451"/>
                  </a:lnTo>
                  <a:lnTo>
                    <a:pt x="0" y="7938451"/>
                  </a:lnTo>
                  <a:lnTo>
                    <a:pt x="0" y="0"/>
                  </a:lnTo>
                  <a:close/>
                </a:path>
              </a:pathLst>
            </a:custGeom>
            <a:blipFill>
              <a:blip r:embed="rId1"/>
              <a:stretch>
                <a:fillRect l="-198551" r="-98677" b="-48661"/>
              </a:stretch>
            </a:blipFill>
          </p:spPr>
        </p:sp>
        <p:sp>
          <p:nvSpPr>
            <p:cNvPr id="17" name="TextBox 8"/>
            <p:cNvSpPr txBox="1"/>
            <p:nvPr/>
          </p:nvSpPr>
          <p:spPr>
            <a:xfrm>
              <a:off x="18840" y="618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21480" y="4977"/>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grpSp>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nvGrpSpPr>
          <p:cNvPr id="14" name="Group 13"/>
          <p:cNvGrpSpPr/>
          <p:nvPr/>
        </p:nvGrpSpPr>
        <p:grpSpPr>
          <a:xfrm>
            <a:off x="838200" y="1409700"/>
            <a:ext cx="12082780" cy="8840470"/>
            <a:chOff x="4584" y="2278"/>
            <a:chExt cx="19028" cy="13922"/>
          </a:xfrm>
        </p:grpSpPr>
        <p:sp>
          <p:nvSpPr>
            <p:cNvPr id="6" name="Freeform 6"/>
            <p:cNvSpPr/>
            <p:nvPr/>
          </p:nvSpPr>
          <p:spPr>
            <a:xfrm>
              <a:off x="4584" y="2278"/>
              <a:ext cx="19029" cy="13922"/>
            </a:xfrm>
            <a:custGeom>
              <a:avLst/>
              <a:gdLst/>
              <a:ahLst/>
              <a:cxnLst/>
              <a:rect l="l" t="t" r="r" b="b"/>
              <a:pathLst>
                <a:path w="12083146" h="8840767">
                  <a:moveTo>
                    <a:pt x="0" y="0"/>
                  </a:moveTo>
                  <a:lnTo>
                    <a:pt x="12083146" y="0"/>
                  </a:lnTo>
                  <a:lnTo>
                    <a:pt x="12083146" y="8840767"/>
                  </a:lnTo>
                  <a:lnTo>
                    <a:pt x="0" y="8840767"/>
                  </a:lnTo>
                  <a:lnTo>
                    <a:pt x="0" y="0"/>
                  </a:lnTo>
                  <a:close/>
                </a:path>
              </a:pathLst>
            </a:custGeom>
            <a:blipFill>
              <a:blip r:embed="rId6"/>
              <a:stretch>
                <a:fillRect l="-54033"/>
              </a:stretch>
            </a:blipFill>
          </p:spPr>
        </p:sp>
        <p:sp>
          <p:nvSpPr>
            <p:cNvPr id="23" name="TextBox 8"/>
            <p:cNvSpPr txBox="1"/>
            <p:nvPr/>
          </p:nvSpPr>
          <p:spPr>
            <a:xfrm>
              <a:off x="9000" y="594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18480" y="582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1640" y="4620"/>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21120" y="4602"/>
              <a:ext cx="1563" cy="1218"/>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gr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7"/>
            <a:stretch>
              <a:fillRect/>
            </a:stretch>
          </a:blipFill>
        </p:spPr>
      </p:sp>
      <p:sp>
        <p:nvSpPr>
          <p:cNvPr id="9" name="TextBox 9"/>
          <p:cNvSpPr txBox="1"/>
          <p:nvPr/>
        </p:nvSpPr>
        <p:spPr>
          <a:xfrm>
            <a:off x="9173210" y="9450705"/>
            <a:ext cx="8820785" cy="592455"/>
          </a:xfrm>
          <a:prstGeom prst="rect">
            <a:avLst/>
          </a:prstGeom>
        </p:spPr>
        <p:txBody>
          <a:bodyPr wrap="square"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r>
              <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rPr>
              <a:t>, ADD COMPLAINTS</a:t>
            </a:r>
            <a:endPar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6" name="Freeform 6"/>
          <p:cNvSpPr/>
          <p:nvPr/>
        </p:nvSpPr>
        <p:spPr>
          <a:xfrm>
            <a:off x="1338544" y="3115294"/>
            <a:ext cx="521137" cy="521137"/>
          </a:xfrm>
          <a:custGeom>
            <a:avLst/>
            <a:gdLst/>
            <a:ahLst/>
            <a:cxnLst/>
            <a:rect l="l" t="t" r="r" b="b"/>
            <a:pathLst>
              <a:path w="521137" h="521137">
                <a:moveTo>
                  <a:pt x="0" y="0"/>
                </a:moveTo>
                <a:lnTo>
                  <a:pt x="521137" y="0"/>
                </a:lnTo>
                <a:lnTo>
                  <a:pt x="521137" y="521136"/>
                </a:lnTo>
                <a:lnTo>
                  <a:pt x="0" y="5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322302"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stretch>
              <a:fillRect/>
            </a:stretch>
          </a:blipFill>
        </p:spPr>
      </p:sp>
      <p:sp>
        <p:nvSpPr>
          <p:cNvPr id="8" name="Freeform 8"/>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stretch>
              <a:fillRect/>
            </a:stretch>
          </a:blipFill>
        </p:spPr>
      </p:sp>
      <p:sp>
        <p:nvSpPr>
          <p:cNvPr id="9" name="TextBox 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1080969" y="5352479"/>
            <a:ext cx="14737980" cy="440943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block and report features empower users to manage their interactions and maintain a safe and respectful environment.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block feature allows users to restrict specific individuals from viewing their profile, posts, or sending messages</a:t>
            </a:r>
            <a:r>
              <a:rPr lang="en-US" sz="2275">
                <a:solidFill>
                  <a:srgbClr val="000000"/>
                </a:solidFill>
                <a:latin typeface="Poppins" panose="00000500000000000000"/>
                <a:ea typeface="Poppins" panose="00000500000000000000"/>
                <a:cs typeface="Poppins" panose="00000500000000000000"/>
                <a:sym typeface="Poppins" panose="00000500000000000000"/>
              </a:rPr>
              <a:t>, giving them control over their social connections and protecting their experience on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a user feels threatened, harassed, or encounters inappropriate behavior, they can utilize the report feature</a:t>
            </a:r>
            <a:r>
              <a:rPr lang="en-US" sz="2275">
                <a:solidFill>
                  <a:srgbClr val="000000"/>
                </a:solidFill>
                <a:latin typeface="Poppins" panose="00000500000000000000"/>
                <a:ea typeface="Poppins" panose="00000500000000000000"/>
                <a:cs typeface="Poppins" panose="00000500000000000000"/>
                <a:sym typeface="Poppins" panose="00000500000000000000"/>
              </a:rPr>
              <a:t> to alert the platform's admin. This functionality enables users to submit complaints regarding specific content or users, prompting an investigation into the reported issue. The admin then reviews these reports to take appropriate actions, which may include warnings, restrictions, or account deletion. Together, these features ensure that users have the necessary tools to create a safe and enjoyable experience on Pixtream while fostering a supportive community.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80969" y="4312350"/>
            <a:ext cx="10805182" cy="592455"/>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 REPORT USERS</a:t>
            </a:r>
            <a:r>
              <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rPr>
              <a:t>, ADD COMPLAINTS</a:t>
            </a:r>
            <a:endParaRPr lang="en-IN" alt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Freeform 13"/>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6" name="Freeform 6"/>
          <p:cNvSpPr/>
          <p:nvPr/>
        </p:nvSpPr>
        <p:spPr>
          <a:xfrm>
            <a:off x="4269211" y="1212254"/>
            <a:ext cx="9749578" cy="9178703"/>
          </a:xfrm>
          <a:custGeom>
            <a:avLst/>
            <a:gdLst/>
            <a:ahLst/>
            <a:cxnLst/>
            <a:rect l="l" t="t" r="r" b="b"/>
            <a:pathLst>
              <a:path w="9749578" h="9178703">
                <a:moveTo>
                  <a:pt x="0" y="0"/>
                </a:moveTo>
                <a:lnTo>
                  <a:pt x="9749578" y="0"/>
                </a:lnTo>
                <a:lnTo>
                  <a:pt x="9749578" y="9178703"/>
                </a:lnTo>
                <a:lnTo>
                  <a:pt x="0" y="9178703"/>
                </a:lnTo>
                <a:lnTo>
                  <a:pt x="0" y="0"/>
                </a:lnTo>
                <a:close/>
              </a:path>
            </a:pathLst>
          </a:custGeom>
          <a:blipFill>
            <a:blip r:embed="rId5"/>
            <a:stretch>
              <a:fillRect r="-126173"/>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4995430" y="9407870"/>
            <a:ext cx="29784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7086600" y="5524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0515600" y="5524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080969" y="5352479"/>
            <a:ext cx="14737980" cy="3609330"/>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process is designed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ensure secure access to administrative features</a:t>
            </a:r>
            <a:r>
              <a:rPr lang="en-US" sz="2275">
                <a:solidFill>
                  <a:srgbClr val="000000"/>
                </a:solidFill>
                <a:latin typeface="Poppins" panose="00000500000000000000"/>
                <a:ea typeface="Poppins" panose="00000500000000000000"/>
                <a:cs typeface="Poppins" panose="00000500000000000000"/>
                <a:sym typeface="Poppins" panose="00000500000000000000"/>
              </a:rPr>
              <a:t> and functionalities that are crucial for managing the platform.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Admins enter their registered username and password on the login page</a:t>
            </a:r>
            <a:r>
              <a:rPr lang="en-US" sz="2275">
                <a:solidFill>
                  <a:srgbClr val="000000"/>
                </a:solidFill>
                <a:latin typeface="Poppins" panose="00000500000000000000"/>
                <a:ea typeface="Poppins" panose="00000500000000000000"/>
                <a:cs typeface="Poppins" panose="00000500000000000000"/>
                <a:sym typeface="Poppins" panose="00000500000000000000"/>
              </a:rPr>
              <a:t>, which authenticates their identity and grants them access to the admin dashboard. This dashboard provides tools for overseeing user activity,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handling complaints and reports</a:t>
            </a:r>
            <a:r>
              <a:rPr lang="en-US" sz="2275">
                <a:solidFill>
                  <a:srgbClr val="000000"/>
                </a:solidFill>
                <a:latin typeface="Poppins" panose="00000500000000000000"/>
                <a:ea typeface="Poppins" panose="00000500000000000000"/>
                <a:cs typeface="Poppins" panose="00000500000000000000"/>
                <a:sym typeface="Poppins" panose="00000500000000000000"/>
              </a:rPr>
              <a:t>, moderating content, and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managing user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login system incorporates security measures, such as encrypted passwords and possibly two-factor authentication, to protect sensitive administrative functions from unauthorized access. Once logged in, admins can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efficiently monitor the platform, enforce community guidelines, and maintain a safe and enjoyable environment for all users</a:t>
            </a:r>
            <a:r>
              <a:rPr lang="en-US" sz="2275">
                <a:solidFill>
                  <a:srgbClr val="000000"/>
                </a:solidFill>
                <a:latin typeface="Poppins" panose="00000500000000000000"/>
                <a:ea typeface="Poppins" panose="00000500000000000000"/>
                <a:cs typeface="Poppins" panose="00000500000000000000"/>
                <a:sym typeface="Poppins" panose="00000500000000000000"/>
              </a:rPr>
              <a:t>.</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4"/>
            <a:stretch>
              <a:fillRect/>
            </a:stretch>
          </a:blipFill>
        </p:spPr>
      </p:sp>
      <p:sp>
        <p:nvSpPr>
          <p:cNvPr id="7" name="Freeform 7"/>
          <p:cNvSpPr/>
          <p:nvPr/>
        </p:nvSpPr>
        <p:spPr>
          <a:xfrm>
            <a:off x="6096090" y="1457047"/>
            <a:ext cx="6540206" cy="7913355"/>
          </a:xfrm>
          <a:custGeom>
            <a:avLst/>
            <a:gdLst/>
            <a:ahLst/>
            <a:cxnLst/>
            <a:rect l="l" t="t" r="r" b="b"/>
            <a:pathLst>
              <a:path w="6540206" h="7913355">
                <a:moveTo>
                  <a:pt x="0" y="0"/>
                </a:moveTo>
                <a:lnTo>
                  <a:pt x="6540205" y="0"/>
                </a:lnTo>
                <a:lnTo>
                  <a:pt x="6540205" y="7913354"/>
                </a:lnTo>
                <a:lnTo>
                  <a:pt x="0" y="7913354"/>
                </a:lnTo>
                <a:lnTo>
                  <a:pt x="0" y="0"/>
                </a:lnTo>
                <a:close/>
              </a:path>
            </a:pathLst>
          </a:custGeom>
          <a:blipFill>
            <a:blip r:embed="rId5"/>
            <a:stretch>
              <a:fillRect l="-181973" r="-124991" b="-40004"/>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11102549" y="9420264"/>
            <a:ext cx="6874817" cy="592455"/>
          </a:xfrm>
          <a:prstGeom prst="rect">
            <a:avLst/>
          </a:prstGeom>
        </p:spPr>
        <p:txBody>
          <a:bodyPr lIns="0" tIns="0" rIns="0" bIns="0" rtlCol="0" anchor="t">
            <a:spAutoFit/>
          </a:bodyPr>
          <a:lstStyle/>
          <a:p>
            <a:pPr algn="r">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20" name="TextBox 8"/>
          <p:cNvSpPr txBox="1"/>
          <p:nvPr/>
        </p:nvSpPr>
        <p:spPr>
          <a:xfrm>
            <a:off x="1560195" y="1078865"/>
            <a:ext cx="642556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3" name="TextBox 8"/>
          <p:cNvSpPr txBox="1"/>
          <p:nvPr/>
        </p:nvSpPr>
        <p:spPr>
          <a:xfrm>
            <a:off x="9199245" y="4076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4" name="TextBox 8"/>
          <p:cNvSpPr txBox="1"/>
          <p:nvPr/>
        </p:nvSpPr>
        <p:spPr>
          <a:xfrm>
            <a:off x="10875645" y="322707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grpSp>
        <p:nvGrpSpPr>
          <p:cNvPr id="6" name="Group 6"/>
          <p:cNvGrpSpPr/>
          <p:nvPr/>
        </p:nvGrpSpPr>
        <p:grpSpPr>
          <a:xfrm>
            <a:off x="1184135" y="2744352"/>
            <a:ext cx="6648645" cy="3066166"/>
            <a:chOff x="0" y="0"/>
            <a:chExt cx="8864860" cy="4088222"/>
          </a:xfrm>
        </p:grpSpPr>
        <p:grpSp>
          <p:nvGrpSpPr>
            <p:cNvPr id="7" name="Group 7"/>
            <p:cNvGrpSpPr/>
            <p:nvPr/>
          </p:nvGrpSpPr>
          <p:grpSpPr>
            <a:xfrm>
              <a:off x="0" y="0"/>
              <a:ext cx="8864860" cy="3981264"/>
              <a:chOff x="0" y="0"/>
              <a:chExt cx="1751083" cy="786423"/>
            </a:xfrm>
          </p:grpSpPr>
          <p:sp>
            <p:nvSpPr>
              <p:cNvPr id="8" name="Freeform 8"/>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9" name="TextBox 9"/>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0" name="Freeform 10"/>
            <p:cNvSpPr/>
            <p:nvPr/>
          </p:nvSpPr>
          <p:spPr>
            <a:xfrm>
              <a:off x="270426" y="274043"/>
              <a:ext cx="3419166" cy="3433179"/>
            </a:xfrm>
            <a:custGeom>
              <a:avLst/>
              <a:gdLst/>
              <a:ahLst/>
              <a:cxnLst/>
              <a:rect l="l" t="t" r="r" b="b"/>
              <a:pathLst>
                <a:path w="3419166" h="3433179">
                  <a:moveTo>
                    <a:pt x="0" y="0"/>
                  </a:moveTo>
                  <a:lnTo>
                    <a:pt x="3419166" y="0"/>
                  </a:lnTo>
                  <a:lnTo>
                    <a:pt x="3419166" y="3433179"/>
                  </a:lnTo>
                  <a:lnTo>
                    <a:pt x="0" y="3433179"/>
                  </a:lnTo>
                  <a:lnTo>
                    <a:pt x="0" y="0"/>
                  </a:lnTo>
                  <a:close/>
                </a:path>
              </a:pathLst>
            </a:custGeom>
            <a:blipFill>
              <a:blip r:embed="rId8"/>
              <a:stretch>
                <a:fillRect/>
              </a:stretch>
            </a:blipFill>
          </p:spPr>
        </p:sp>
        <p:sp>
          <p:nvSpPr>
            <p:cNvPr id="11" name="TextBox 11"/>
            <p:cNvSpPr txBox="1"/>
            <p:nvPr/>
          </p:nvSpPr>
          <p:spPr>
            <a:xfrm>
              <a:off x="4072474" y="286506"/>
              <a:ext cx="4792386" cy="3801716"/>
            </a:xfrm>
            <a:prstGeom prst="rect">
              <a:avLst/>
            </a:prstGeom>
          </p:spPr>
          <p:txBody>
            <a:bodyPr lIns="0" tIns="0" rIns="0" bIns="0" rtlCol="0" anchor="t">
              <a:spAutoFit/>
            </a:bodyPr>
            <a:lstStyle/>
            <a:p>
              <a:pPr algn="just">
                <a:lnSpc>
                  <a:spcPts val="2310"/>
                </a:lnSpc>
              </a:pP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What is Pixtream?</a:t>
              </a:r>
              <a:endParaRPr lang="en-US" sz="165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Pixtream is a mini social media platform designed for </a:t>
              </a:r>
              <a:r>
                <a:rPr lang="en-US" sz="1650" u="none" strike="noStrike">
                  <a:solidFill>
                    <a:srgbClr val="000000"/>
                  </a:solidFill>
                  <a:latin typeface="Poppins" panose="00000500000000000000"/>
                  <a:ea typeface="Poppins" panose="00000500000000000000"/>
                  <a:cs typeface="Poppins" panose="00000500000000000000"/>
                  <a:sym typeface="Poppins" panose="00000500000000000000"/>
                </a:rPr>
                <a:t>users to share photos and connect with friends and followers. It emphasizes user engagement and personalized experiences through tailored content and recommendations.</a:t>
              </a:r>
              <a:endParaRPr lang="en-US" sz="1650"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10"/>
                </a:lnSpc>
                <a:spcBef>
                  <a:spcPct val="0"/>
                </a:spcBef>
              </a:pPr>
              <a:endParaRPr lang="en-US" sz="1650" u="none" strike="noStrike">
                <a:solidFill>
                  <a:srgbClr val="000000"/>
                </a:solidFill>
                <a:latin typeface="Poppins" panose="00000500000000000000"/>
                <a:ea typeface="Poppins" panose="00000500000000000000"/>
                <a:cs typeface="Poppins" panose="00000500000000000000"/>
                <a:sym typeface="Poppins" panose="00000500000000000000"/>
              </a:endParaRPr>
            </a:p>
          </p:txBody>
        </p:sp>
      </p:grpSp>
      <p:grpSp>
        <p:nvGrpSpPr>
          <p:cNvPr id="12" name="Group 12"/>
          <p:cNvGrpSpPr/>
          <p:nvPr/>
        </p:nvGrpSpPr>
        <p:grpSpPr>
          <a:xfrm>
            <a:off x="8981529" y="2744352"/>
            <a:ext cx="6827263" cy="3066166"/>
            <a:chOff x="0" y="0"/>
            <a:chExt cx="9103017" cy="4088222"/>
          </a:xfrm>
        </p:grpSpPr>
        <p:grpSp>
          <p:nvGrpSpPr>
            <p:cNvPr id="13" name="Group 13"/>
            <p:cNvGrpSpPr/>
            <p:nvPr/>
          </p:nvGrpSpPr>
          <p:grpSpPr>
            <a:xfrm>
              <a:off x="0" y="0"/>
              <a:ext cx="9103016" cy="4088222"/>
              <a:chOff x="0" y="0"/>
              <a:chExt cx="1751083" cy="786423"/>
            </a:xfrm>
          </p:grpSpPr>
          <p:sp>
            <p:nvSpPr>
              <p:cNvPr id="14" name="Freeform 14"/>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15" name="TextBox 15"/>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16" name="Freeform 16"/>
            <p:cNvSpPr/>
            <p:nvPr/>
          </p:nvSpPr>
          <p:spPr>
            <a:xfrm>
              <a:off x="296102" y="307145"/>
              <a:ext cx="3511022" cy="3518277"/>
            </a:xfrm>
            <a:custGeom>
              <a:avLst/>
              <a:gdLst/>
              <a:ahLst/>
              <a:cxnLst/>
              <a:rect l="l" t="t" r="r" b="b"/>
              <a:pathLst>
                <a:path w="3511022" h="3518277">
                  <a:moveTo>
                    <a:pt x="0" y="0"/>
                  </a:moveTo>
                  <a:lnTo>
                    <a:pt x="3511022" y="0"/>
                  </a:lnTo>
                  <a:lnTo>
                    <a:pt x="3511022" y="3518277"/>
                  </a:lnTo>
                  <a:lnTo>
                    <a:pt x="0" y="3518277"/>
                  </a:lnTo>
                  <a:lnTo>
                    <a:pt x="0" y="0"/>
                  </a:lnTo>
                  <a:close/>
                </a:path>
              </a:pathLst>
            </a:custGeom>
            <a:blipFill>
              <a:blip r:embed="rId9"/>
              <a:stretch>
                <a:fillRect/>
              </a:stretch>
            </a:blipFill>
          </p:spPr>
        </p:sp>
        <p:sp>
          <p:nvSpPr>
            <p:cNvPr id="17" name="TextBox 17"/>
            <p:cNvSpPr txBox="1"/>
            <p:nvPr/>
          </p:nvSpPr>
          <p:spPr>
            <a:xfrm>
              <a:off x="4181882" y="285957"/>
              <a:ext cx="4921135" cy="3248661"/>
            </a:xfrm>
            <a:prstGeom prst="rect">
              <a:avLst/>
            </a:prstGeom>
          </p:spPr>
          <p:txBody>
            <a:bodyPr lIns="0" tIns="0" rIns="0" bIns="0" rtlCol="0" anchor="t">
              <a:spAutoFit/>
            </a:bodyPr>
            <a:lstStyle/>
            <a:p>
              <a:pPr algn="l">
                <a:lnSpc>
                  <a:spcPts val="2375"/>
                </a:lnSpc>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Pixtream offers:</a:t>
              </a:r>
              <a:endParaRPr lang="en-US" sz="169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2375"/>
                </a:lnSpc>
                <a:spcBef>
                  <a:spcPct val="0"/>
                </a:spcBef>
              </a:pPr>
              <a:r>
                <a:rPr lang="en-US" sz="1695">
                  <a:solidFill>
                    <a:srgbClr val="000000"/>
                  </a:solidFill>
                  <a:latin typeface="Poppins" panose="00000500000000000000"/>
                  <a:ea typeface="Poppins" panose="00000500000000000000"/>
                  <a:cs typeface="Poppins" panose="00000500000000000000"/>
                  <a:sym typeface="Poppins" panose="00000500000000000000"/>
                </a:rPr>
                <a:t>Uploading</a:t>
              </a: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 and sharing posts</a:t>
              </a:r>
              <a:r>
                <a:rPr lang="en-IN" altLang="en-US" sz="1695" u="none" strike="noStrike">
                  <a:solidFill>
                    <a:srgbClr val="000000"/>
                  </a:solidFill>
                  <a:latin typeface="Poppins" panose="00000500000000000000"/>
                  <a:ea typeface="Poppins" panose="00000500000000000000"/>
                  <a:cs typeface="Poppins" panose="00000500000000000000"/>
                  <a:sym typeface="Poppins" panose="00000500000000000000"/>
                </a:rPr>
                <a:t>,</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Liking, commenting, and saving content</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2375"/>
                </a:lnSpc>
                <a:spcBef>
                  <a:spcPct val="0"/>
                </a:spcBef>
              </a:pPr>
              <a:r>
                <a:rPr lang="en-US" sz="1695" u="none" strike="noStrike">
                  <a:solidFill>
                    <a:srgbClr val="000000"/>
                  </a:solidFill>
                  <a:latin typeface="Poppins" panose="00000500000000000000"/>
                  <a:ea typeface="Poppins" panose="00000500000000000000"/>
                  <a:cs typeface="Poppins" panose="00000500000000000000"/>
                  <a:sym typeface="Poppins" panose="00000500000000000000"/>
                </a:rPr>
                <a:t>Following and unfollowing users Direct messaging for seamless communication</a:t>
              </a: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2375"/>
                </a:lnSpc>
                <a:spcBef>
                  <a:spcPct val="0"/>
                </a:spcBef>
              </a:pPr>
              <a:endParaRPr lang="en-US" sz="1695" u="none" strike="noStrike">
                <a:solidFill>
                  <a:srgbClr val="000000"/>
                </a:solidFill>
                <a:latin typeface="Poppins" panose="00000500000000000000"/>
                <a:ea typeface="Poppins" panose="00000500000000000000"/>
                <a:cs typeface="Poppins" panose="00000500000000000000"/>
                <a:sym typeface="Poppins" panose="00000500000000000000"/>
              </a:endParaRPr>
            </a:p>
          </p:txBody>
        </p:sp>
      </p:grpSp>
      <p:grpSp>
        <p:nvGrpSpPr>
          <p:cNvPr id="18" name="Group 18"/>
          <p:cNvGrpSpPr/>
          <p:nvPr/>
        </p:nvGrpSpPr>
        <p:grpSpPr>
          <a:xfrm>
            <a:off x="1184135" y="6192134"/>
            <a:ext cx="6648645" cy="2985948"/>
            <a:chOff x="0" y="0"/>
            <a:chExt cx="1751083" cy="786423"/>
          </a:xfrm>
        </p:grpSpPr>
        <p:sp>
          <p:nvSpPr>
            <p:cNvPr id="19" name="Freeform 19"/>
            <p:cNvSpPr/>
            <p:nvPr/>
          </p:nvSpPr>
          <p:spPr>
            <a:xfrm>
              <a:off x="0" y="0"/>
              <a:ext cx="1751083" cy="786423"/>
            </a:xfrm>
            <a:custGeom>
              <a:avLst/>
              <a:gdLst/>
              <a:ahLst/>
              <a:cxnLst/>
              <a:rect l="l" t="t" r="r" b="b"/>
              <a:pathLst>
                <a:path w="1751083" h="786423">
                  <a:moveTo>
                    <a:pt x="59386" y="0"/>
                  </a:moveTo>
                  <a:lnTo>
                    <a:pt x="1691697" y="0"/>
                  </a:lnTo>
                  <a:cubicBezTo>
                    <a:pt x="1707447" y="0"/>
                    <a:pt x="1722553" y="6257"/>
                    <a:pt x="1733690" y="17394"/>
                  </a:cubicBezTo>
                  <a:cubicBezTo>
                    <a:pt x="1744827" y="28531"/>
                    <a:pt x="1751083" y="43636"/>
                    <a:pt x="1751083" y="59386"/>
                  </a:cubicBezTo>
                  <a:lnTo>
                    <a:pt x="1751083" y="727036"/>
                  </a:lnTo>
                  <a:cubicBezTo>
                    <a:pt x="1751083" y="742787"/>
                    <a:pt x="1744827" y="757892"/>
                    <a:pt x="1733690" y="769029"/>
                  </a:cubicBezTo>
                  <a:cubicBezTo>
                    <a:pt x="1722553" y="780166"/>
                    <a:pt x="1707447" y="786423"/>
                    <a:pt x="1691697" y="786423"/>
                  </a:cubicBezTo>
                  <a:lnTo>
                    <a:pt x="59386" y="786423"/>
                  </a:lnTo>
                  <a:cubicBezTo>
                    <a:pt x="43636" y="786423"/>
                    <a:pt x="28531" y="780166"/>
                    <a:pt x="17394" y="769029"/>
                  </a:cubicBezTo>
                  <a:cubicBezTo>
                    <a:pt x="6257" y="757892"/>
                    <a:pt x="0" y="742787"/>
                    <a:pt x="0" y="727036"/>
                  </a:cubicBezTo>
                  <a:lnTo>
                    <a:pt x="0" y="59386"/>
                  </a:lnTo>
                  <a:cubicBezTo>
                    <a:pt x="0" y="43636"/>
                    <a:pt x="6257" y="28531"/>
                    <a:pt x="17394" y="17394"/>
                  </a:cubicBezTo>
                  <a:cubicBezTo>
                    <a:pt x="28531" y="6257"/>
                    <a:pt x="43636" y="0"/>
                    <a:pt x="59386" y="0"/>
                  </a:cubicBezTo>
                  <a:close/>
                </a:path>
              </a:pathLst>
            </a:custGeom>
            <a:solidFill>
              <a:srgbClr val="DDDDDD"/>
            </a:solidFill>
          </p:spPr>
        </p:sp>
        <p:sp>
          <p:nvSpPr>
            <p:cNvPr id="20" name="TextBox 20"/>
            <p:cNvSpPr txBox="1"/>
            <p:nvPr/>
          </p:nvSpPr>
          <p:spPr>
            <a:xfrm>
              <a:off x="0" y="-57150"/>
              <a:ext cx="1751083" cy="843573"/>
            </a:xfrm>
            <a:prstGeom prst="rect">
              <a:avLst/>
            </a:prstGeom>
          </p:spPr>
          <p:txBody>
            <a:bodyPr lIns="50800" tIns="50800" rIns="50800" bIns="50800" rtlCol="0" anchor="ctr"/>
            <a:lstStyle/>
            <a:p>
              <a:pPr algn="ctr">
                <a:lnSpc>
                  <a:spcPts val="3080"/>
                </a:lnSpc>
              </a:pPr>
            </a:p>
          </p:txBody>
        </p:sp>
      </p:grpSp>
      <p:sp>
        <p:nvSpPr>
          <p:cNvPr id="21" name="Freeform 21"/>
          <p:cNvSpPr/>
          <p:nvPr/>
        </p:nvSpPr>
        <p:spPr>
          <a:xfrm>
            <a:off x="1386954" y="6387284"/>
            <a:ext cx="2564374" cy="2595647"/>
          </a:xfrm>
          <a:custGeom>
            <a:avLst/>
            <a:gdLst/>
            <a:ahLst/>
            <a:cxnLst/>
            <a:rect l="l" t="t" r="r" b="b"/>
            <a:pathLst>
              <a:path w="2564374" h="2595647">
                <a:moveTo>
                  <a:pt x="0" y="0"/>
                </a:moveTo>
                <a:lnTo>
                  <a:pt x="2564375" y="0"/>
                </a:lnTo>
                <a:lnTo>
                  <a:pt x="2564375" y="2595648"/>
                </a:lnTo>
                <a:lnTo>
                  <a:pt x="0" y="2595648"/>
                </a:lnTo>
                <a:lnTo>
                  <a:pt x="0" y="0"/>
                </a:lnTo>
                <a:close/>
              </a:path>
            </a:pathLst>
          </a:custGeom>
          <a:blipFill>
            <a:blip r:embed="rId10"/>
            <a:stretch>
              <a:fillRect/>
            </a:stretch>
          </a:blipFill>
        </p:spPr>
      </p:sp>
      <p:grpSp>
        <p:nvGrpSpPr>
          <p:cNvPr id="22" name="Group 22"/>
          <p:cNvGrpSpPr/>
          <p:nvPr/>
        </p:nvGrpSpPr>
        <p:grpSpPr>
          <a:xfrm>
            <a:off x="8981529" y="6192134"/>
            <a:ext cx="6827262" cy="2985948"/>
            <a:chOff x="0" y="0"/>
            <a:chExt cx="1751083" cy="765848"/>
          </a:xfrm>
        </p:grpSpPr>
        <p:sp>
          <p:nvSpPr>
            <p:cNvPr id="23" name="Freeform 23"/>
            <p:cNvSpPr/>
            <p:nvPr/>
          </p:nvSpPr>
          <p:spPr>
            <a:xfrm>
              <a:off x="0" y="0"/>
              <a:ext cx="1751083" cy="765848"/>
            </a:xfrm>
            <a:custGeom>
              <a:avLst/>
              <a:gdLst/>
              <a:ahLst/>
              <a:cxnLst/>
              <a:rect l="l" t="t" r="r" b="b"/>
              <a:pathLst>
                <a:path w="1751083" h="765848">
                  <a:moveTo>
                    <a:pt x="57833" y="0"/>
                  </a:moveTo>
                  <a:lnTo>
                    <a:pt x="1693251" y="0"/>
                  </a:lnTo>
                  <a:cubicBezTo>
                    <a:pt x="1708589" y="0"/>
                    <a:pt x="1723299" y="6093"/>
                    <a:pt x="1734145" y="16939"/>
                  </a:cubicBezTo>
                  <a:cubicBezTo>
                    <a:pt x="1744990" y="27784"/>
                    <a:pt x="1751083" y="42494"/>
                    <a:pt x="1751083" y="57833"/>
                  </a:cubicBezTo>
                  <a:lnTo>
                    <a:pt x="1751083" y="708015"/>
                  </a:lnTo>
                  <a:cubicBezTo>
                    <a:pt x="1751083" y="723354"/>
                    <a:pt x="1744990" y="738063"/>
                    <a:pt x="1734145" y="748909"/>
                  </a:cubicBezTo>
                  <a:cubicBezTo>
                    <a:pt x="1723299" y="759755"/>
                    <a:pt x="1708589" y="765848"/>
                    <a:pt x="1693251" y="765848"/>
                  </a:cubicBezTo>
                  <a:lnTo>
                    <a:pt x="57833" y="765848"/>
                  </a:lnTo>
                  <a:cubicBezTo>
                    <a:pt x="42494" y="765848"/>
                    <a:pt x="27784" y="759755"/>
                    <a:pt x="16939" y="748909"/>
                  </a:cubicBezTo>
                  <a:cubicBezTo>
                    <a:pt x="6093" y="738063"/>
                    <a:pt x="0" y="723354"/>
                    <a:pt x="0" y="708015"/>
                  </a:cubicBezTo>
                  <a:lnTo>
                    <a:pt x="0" y="57833"/>
                  </a:lnTo>
                  <a:cubicBezTo>
                    <a:pt x="0" y="42494"/>
                    <a:pt x="6093" y="27784"/>
                    <a:pt x="16939" y="16939"/>
                  </a:cubicBezTo>
                  <a:cubicBezTo>
                    <a:pt x="27784" y="6093"/>
                    <a:pt x="42494" y="0"/>
                    <a:pt x="57833" y="0"/>
                  </a:cubicBezTo>
                  <a:close/>
                </a:path>
              </a:pathLst>
            </a:custGeom>
            <a:solidFill>
              <a:srgbClr val="DDDDDD"/>
            </a:solidFill>
          </p:spPr>
        </p:sp>
        <p:sp>
          <p:nvSpPr>
            <p:cNvPr id="24" name="TextBox 24"/>
            <p:cNvSpPr txBox="1"/>
            <p:nvPr/>
          </p:nvSpPr>
          <p:spPr>
            <a:xfrm>
              <a:off x="0" y="-57150"/>
              <a:ext cx="1751083" cy="822998"/>
            </a:xfrm>
            <a:prstGeom prst="rect">
              <a:avLst/>
            </a:prstGeom>
          </p:spPr>
          <p:txBody>
            <a:bodyPr lIns="52165" tIns="52165" rIns="52165" bIns="52165" rtlCol="0" anchor="ctr"/>
            <a:lstStyle/>
            <a:p>
              <a:pPr algn="ctr">
                <a:lnSpc>
                  <a:spcPts val="3080"/>
                </a:lnSpc>
              </a:pPr>
            </a:p>
          </p:txBody>
        </p:sp>
      </p:grpSp>
      <p:sp>
        <p:nvSpPr>
          <p:cNvPr id="25" name="Freeform 25"/>
          <p:cNvSpPr/>
          <p:nvPr/>
        </p:nvSpPr>
        <p:spPr>
          <a:xfrm>
            <a:off x="9229844" y="6375822"/>
            <a:ext cx="2601832" cy="2607109"/>
          </a:xfrm>
          <a:custGeom>
            <a:avLst/>
            <a:gdLst/>
            <a:ahLst/>
            <a:cxnLst/>
            <a:rect l="l" t="t" r="r" b="b"/>
            <a:pathLst>
              <a:path w="2601832" h="2607109">
                <a:moveTo>
                  <a:pt x="0" y="0"/>
                </a:moveTo>
                <a:lnTo>
                  <a:pt x="2601832" y="0"/>
                </a:lnTo>
                <a:lnTo>
                  <a:pt x="2601832" y="2607110"/>
                </a:lnTo>
                <a:lnTo>
                  <a:pt x="0" y="2607110"/>
                </a:lnTo>
                <a:lnTo>
                  <a:pt x="0" y="0"/>
                </a:lnTo>
                <a:close/>
              </a:path>
            </a:pathLst>
          </a:custGeom>
          <a:blipFill>
            <a:blip r:embed="rId11"/>
            <a:stretch>
              <a:fillRect/>
            </a:stretch>
          </a:blipFill>
        </p:spPr>
      </p:sp>
      <p:sp>
        <p:nvSpPr>
          <p:cNvPr id="26" name="Freeform 26"/>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2"/>
            <a:stretch>
              <a:fillRect/>
            </a:stretch>
          </a:blipFill>
        </p:spPr>
      </p:sp>
      <p:sp>
        <p:nvSpPr>
          <p:cNvPr id="27" name="TextBox 27"/>
          <p:cNvSpPr txBox="1"/>
          <p:nvPr/>
        </p:nvSpPr>
        <p:spPr>
          <a:xfrm>
            <a:off x="12117940" y="6392314"/>
            <a:ext cx="3419010" cy="2436495"/>
          </a:xfrm>
          <a:prstGeom prst="rect">
            <a:avLst/>
          </a:prstGeom>
        </p:spPr>
        <p:txBody>
          <a:bodyPr lIns="0" tIns="0" rIns="0" bIns="0" rtlCol="0" anchor="t">
            <a:spAutoFit/>
          </a:bodyPr>
          <a:lstStyle/>
          <a:p>
            <a:pPr marL="0" lvl="0" indent="0" algn="l">
              <a:lnSpc>
                <a:spcPts val="2375"/>
              </a:lnSpc>
              <a:spcBef>
                <a:spcPct val="0"/>
              </a:spcBef>
            </a:pPr>
            <a:r>
              <a:rPr lang="en-US" sz="1695" b="1">
                <a:solidFill>
                  <a:srgbClr val="000000"/>
                </a:solidFill>
                <a:latin typeface="Poppins Bold" panose="00000800000000000000"/>
                <a:ea typeface="Poppins Bold" panose="00000800000000000000"/>
                <a:cs typeface="Poppins Bold" panose="00000800000000000000"/>
                <a:sym typeface="Poppins Bold" panose="00000800000000000000"/>
              </a:rPr>
              <a:t>Admin</a:t>
            </a:r>
            <a:r>
              <a:rPr lang="en-US" sz="1695">
                <a:solidFill>
                  <a:srgbClr val="000000"/>
                </a:solidFill>
                <a:latin typeface="Poppins" panose="00000500000000000000"/>
                <a:ea typeface="Poppins" panose="00000500000000000000"/>
                <a:cs typeface="Poppins" panose="00000500000000000000"/>
                <a:sym typeface="Poppins" panose="00000500000000000000"/>
              </a:rPr>
              <a:t> play a crucial role in maintaining a safe environment by managing user complaints and reports. Users can report inappropriate content and block users, ensuring a respectful community.</a:t>
            </a:r>
            <a:endParaRPr lang="en-US" sz="169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4238490" y="6395107"/>
            <a:ext cx="3365371" cy="2291693"/>
          </a:xfrm>
          <a:prstGeom prst="rect">
            <a:avLst/>
          </a:prstGeom>
        </p:spPr>
        <p:txBody>
          <a:bodyPr lIns="0" tIns="0" rIns="0" bIns="0" rtlCol="0" anchor="t">
            <a:spAutoFit/>
          </a:bodyPr>
          <a:lstStyle/>
          <a:p>
            <a:pPr marL="0" lvl="0" indent="0" algn="l">
              <a:lnSpc>
                <a:spcPts val="2310"/>
              </a:lnSpc>
              <a:spcBef>
                <a:spcPct val="0"/>
              </a:spcBef>
            </a:pPr>
            <a:r>
              <a:rPr lang="en-US" sz="1650">
                <a:solidFill>
                  <a:srgbClr val="000000"/>
                </a:solidFill>
                <a:latin typeface="Poppins" panose="00000500000000000000"/>
                <a:ea typeface="Poppins" panose="00000500000000000000"/>
                <a:cs typeface="Poppins" panose="00000500000000000000"/>
                <a:sym typeface="Poppins" panose="00000500000000000000"/>
              </a:rPr>
              <a:t>Users receive </a:t>
            </a:r>
            <a:r>
              <a:rPr lang="en-US" sz="165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r>
              <a:rPr lang="en-US" sz="1650">
                <a:solidFill>
                  <a:srgbClr val="000000"/>
                </a:solidFill>
                <a:latin typeface="Poppins" panose="00000500000000000000"/>
                <a:ea typeface="Poppins" panose="00000500000000000000"/>
                <a:cs typeface="Poppins" panose="00000500000000000000"/>
                <a:sym typeface="Poppins" panose="00000500000000000000"/>
              </a:rPr>
              <a:t> for people to follow and posts to view based on their interests and interactions. This ensures a unique and engaging experience tailored to individual preferences.</a:t>
            </a:r>
            <a:endParaRPr lang="en-US" sz="16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9" name="TextBox 2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ABOUT</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0" name="TextBox 3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OUR SOFTWARE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grpSp>
        <p:nvGrpSpPr>
          <p:cNvPr id="5" name="Group 5"/>
          <p:cNvGrpSpPr/>
          <p:nvPr/>
        </p:nvGrpSpPr>
        <p:grpSpPr>
          <a:xfrm>
            <a:off x="1080969" y="2857719"/>
            <a:ext cx="1036286" cy="1036286"/>
            <a:chOff x="0" y="0"/>
            <a:chExt cx="1381715" cy="1381715"/>
          </a:xfrm>
        </p:grpSpPr>
        <p:sp>
          <p:nvSpPr>
            <p:cNvPr id="6" name="Freeform 6"/>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7" name="Freeform 7"/>
            <p:cNvSpPr/>
            <p:nvPr/>
          </p:nvSpPr>
          <p:spPr>
            <a:xfrm>
              <a:off x="397586" y="355690"/>
              <a:ext cx="586543" cy="670334"/>
            </a:xfrm>
            <a:custGeom>
              <a:avLst/>
              <a:gdLst/>
              <a:ahLst/>
              <a:cxnLst/>
              <a:rect l="l" t="t" r="r" b="b"/>
              <a:pathLst>
                <a:path w="586543" h="670334">
                  <a:moveTo>
                    <a:pt x="0" y="0"/>
                  </a:moveTo>
                  <a:lnTo>
                    <a:pt x="586543" y="0"/>
                  </a:lnTo>
                  <a:lnTo>
                    <a:pt x="586543" y="670334"/>
                  </a:lnTo>
                  <a:lnTo>
                    <a:pt x="0" y="67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2286208" y="2857719"/>
            <a:ext cx="1036286" cy="1036286"/>
            <a:chOff x="0" y="0"/>
            <a:chExt cx="1381715" cy="1381715"/>
          </a:xfrm>
        </p:grpSpPr>
        <p:sp>
          <p:nvSpPr>
            <p:cNvPr id="9" name="Freeform 9"/>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stretch>
                <a:fillRect/>
              </a:stretch>
            </a:blipFill>
          </p:spPr>
        </p:sp>
        <p:sp>
          <p:nvSpPr>
            <p:cNvPr id="10" name="Freeform 10"/>
            <p:cNvSpPr/>
            <p:nvPr/>
          </p:nvSpPr>
          <p:spPr>
            <a:xfrm>
              <a:off x="357885" y="357885"/>
              <a:ext cx="665946" cy="665946"/>
            </a:xfrm>
            <a:custGeom>
              <a:avLst/>
              <a:gdLst/>
              <a:ahLst/>
              <a:cxnLst/>
              <a:rect l="l" t="t" r="r" b="b"/>
              <a:pathLst>
                <a:path w="665946" h="665946">
                  <a:moveTo>
                    <a:pt x="0" y="0"/>
                  </a:moveTo>
                  <a:lnTo>
                    <a:pt x="665945" y="0"/>
                  </a:lnTo>
                  <a:lnTo>
                    <a:pt x="665945" y="665945"/>
                  </a:lnTo>
                  <a:lnTo>
                    <a:pt x="0" y="665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1" name="TextBox 11"/>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3" name="TextBox 13"/>
          <p:cNvSpPr txBox="1"/>
          <p:nvPr/>
        </p:nvSpPr>
        <p:spPr>
          <a:xfrm>
            <a:off x="1080969" y="5352479"/>
            <a:ext cx="14737980" cy="3267075"/>
          </a:xfrm>
          <a:prstGeom prst="rect">
            <a:avLst/>
          </a:prstGeom>
        </p:spPr>
        <p:txBody>
          <a:bodyPr lIns="0" tIns="0" rIns="0" bIns="0" rtlCol="0" anchor="t">
            <a:spAutoFit/>
          </a:bodyPr>
          <a:lstStyle/>
          <a:p>
            <a:pPr marL="0" lvl="0" indent="0" algn="just">
              <a:lnSpc>
                <a:spcPts val="3185"/>
              </a:lnSpc>
              <a:spcBef>
                <a:spcPct val="0"/>
              </a:spcBef>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plays a crucial role in maintaining platform integrity through the approval and complaints processes.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When users report inappropriate behavior or content, the admin receives these reports for review</a:t>
            </a:r>
            <a:r>
              <a:rPr lang="en-US" sz="2275">
                <a:solidFill>
                  <a:srgbClr val="000000"/>
                </a:solidFill>
                <a:latin typeface="Poppins" panose="00000500000000000000"/>
                <a:ea typeface="Poppins" panose="00000500000000000000"/>
                <a:cs typeface="Poppins" panose="00000500000000000000"/>
                <a:sym typeface="Poppins" panose="00000500000000000000"/>
              </a:rPr>
              <a:t> and assessment. They evaluate the details and context surrounding each case, determining whether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approve actions like temporary suspensions, or permanent deletions of offending accounts</a:t>
            </a:r>
            <a:r>
              <a:rPr lang="en-US" sz="2275">
                <a:solidFill>
                  <a:srgbClr val="000000"/>
                </a:solidFill>
                <a:latin typeface="Poppins" panose="00000500000000000000"/>
                <a:ea typeface="Poppins" panose="00000500000000000000"/>
                <a:cs typeface="Poppins" panose="00000500000000000000"/>
                <a:sym typeface="Poppins" panose="00000500000000000000"/>
              </a:rPr>
              <a:t>. The admin addresses</a:t>
            </a:r>
            <a:r>
              <a:rPr lang="en-IN" altLang="en-US" sz="2275">
                <a:solidFill>
                  <a:srgbClr val="000000"/>
                </a:solidFill>
                <a:latin typeface="Poppins" panose="00000500000000000000"/>
                <a:ea typeface="Poppins" panose="00000500000000000000"/>
                <a:cs typeface="Poppins" panose="00000500000000000000"/>
                <a:sym typeface="Poppins" panose="00000500000000000000"/>
              </a:rPr>
              <a:t> the </a:t>
            </a:r>
            <a:r>
              <a:rPr lang="en-US" sz="2275">
                <a:solidFill>
                  <a:srgbClr val="000000"/>
                </a:solidFill>
                <a:latin typeface="Poppins" panose="00000500000000000000"/>
                <a:ea typeface="Poppins" panose="00000500000000000000"/>
                <a:cs typeface="Poppins" panose="00000500000000000000"/>
                <a:sym typeface="Poppins" panose="00000500000000000000"/>
              </a:rPr>
              <a:t>complaints</a:t>
            </a:r>
            <a:r>
              <a:rPr lang="en-IN" altLang="en-US" sz="2275">
                <a:solidFill>
                  <a:srgbClr val="000000"/>
                </a:solidFill>
                <a:latin typeface="Poppins" panose="00000500000000000000"/>
                <a:ea typeface="Poppins" panose="00000500000000000000"/>
                <a:cs typeface="Poppins" panose="00000500000000000000"/>
                <a:sym typeface="Poppins" panose="00000500000000000000"/>
              </a:rPr>
              <a:t> added by the users</a:t>
            </a:r>
            <a:r>
              <a:rPr lang="en-US" sz="2275">
                <a:solidFill>
                  <a:srgbClr val="000000"/>
                </a:solidFill>
                <a:latin typeface="Poppins" panose="00000500000000000000"/>
                <a:ea typeface="Poppins" panose="00000500000000000000"/>
                <a:cs typeface="Poppins" panose="00000500000000000000"/>
                <a:sym typeface="Poppins" panose="00000500000000000000"/>
              </a:rPr>
              <a:t>, </a:t>
            </a:r>
            <a:r>
              <a:rPr lang="en-US" sz="2275">
                <a:solidFill>
                  <a:srgbClr val="000000"/>
                </a:solidFill>
                <a:latin typeface="Poppins Bold" panose="00000800000000000000"/>
                <a:ea typeface="Poppins Bold" panose="00000800000000000000"/>
                <a:cs typeface="Poppins Bold" panose="00000800000000000000"/>
                <a:sym typeface="Poppins Bold" panose="00000800000000000000"/>
              </a:rPr>
              <a:t>ensuring that user feedback</a:t>
            </a:r>
            <a:r>
              <a:rPr lang="en-US" sz="2275">
                <a:solidFill>
                  <a:srgbClr val="000000"/>
                </a:solidFill>
                <a:latin typeface="Poppins" panose="00000500000000000000"/>
                <a:ea typeface="Poppins" panose="00000500000000000000"/>
                <a:cs typeface="Poppins" panose="00000500000000000000"/>
                <a:sym typeface="Poppins" panose="00000500000000000000"/>
              </a:rPr>
              <a:t> is taken seriously and that the platform remains a safe and enjoyable space for all users. By actively managing both approvals and complaints,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admin fosters a supportive environment</a:t>
            </a:r>
            <a:r>
              <a:rPr lang="en-US" sz="2275">
                <a:solidFill>
                  <a:srgbClr val="000000"/>
                </a:solidFill>
                <a:latin typeface="Poppins" panose="00000500000000000000"/>
                <a:ea typeface="Poppins" panose="00000500000000000000"/>
                <a:cs typeface="Poppins" panose="00000500000000000000"/>
                <a:sym typeface="Poppins" panose="00000500000000000000"/>
              </a:rPr>
              <a:t> and helps uphold community guidelines.</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080969" y="4312350"/>
            <a:ext cx="10805182" cy="592455"/>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APPROVAL</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5" name="Freeform 1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430500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ADMIN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179514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ADMIN</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pic>
        <p:nvPicPr>
          <p:cNvPr id="10" name="Picture 9" descr="admin-sequence-svg"/>
          <p:cNvPicPr>
            <a:picLocks noChangeAspect="1"/>
          </p:cNvPicPr>
          <p:nvPr/>
        </p:nvPicPr>
        <p:blipFill>
          <a:blip r:embed="rId5"/>
          <a:stretch>
            <a:fillRect/>
          </a:stretch>
        </p:blipFill>
        <p:spPr>
          <a:xfrm>
            <a:off x="6400800" y="38100"/>
            <a:ext cx="6336665" cy="101746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676079"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ACTIONS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4202528" y="2334264"/>
            <a:ext cx="13959592" cy="7936055"/>
          </a:xfrm>
          <a:custGeom>
            <a:avLst/>
            <a:gdLst/>
            <a:ahLst/>
            <a:cxnLst/>
            <a:rect l="l" t="t" r="r" b="b"/>
            <a:pathLst>
              <a:path w="13959592" h="7936055">
                <a:moveTo>
                  <a:pt x="0" y="0"/>
                </a:moveTo>
                <a:lnTo>
                  <a:pt x="13959592" y="0"/>
                </a:lnTo>
                <a:lnTo>
                  <a:pt x="13959592" y="7936054"/>
                </a:lnTo>
                <a:lnTo>
                  <a:pt x="0" y="7936054"/>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604703"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SELECTION OF USER INTERESTS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4215660" y="1971079"/>
            <a:ext cx="13946460" cy="7931214"/>
          </a:xfrm>
          <a:custGeom>
            <a:avLst/>
            <a:gdLst/>
            <a:ahLst/>
            <a:cxnLst/>
            <a:rect l="l" t="t" r="r" b="b"/>
            <a:pathLst>
              <a:path w="13946460" h="7931214">
                <a:moveTo>
                  <a:pt x="0" y="0"/>
                </a:moveTo>
                <a:lnTo>
                  <a:pt x="13946460" y="0"/>
                </a:lnTo>
                <a:lnTo>
                  <a:pt x="13946460" y="7931213"/>
                </a:lnTo>
                <a:lnTo>
                  <a:pt x="0" y="7931213"/>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4686005"/>
            <a:ext cx="5723971"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INTERACTION WITH POSTS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6713816" y="453429"/>
            <a:ext cx="9996136" cy="9667855"/>
          </a:xfrm>
          <a:custGeom>
            <a:avLst/>
            <a:gdLst/>
            <a:ahLst/>
            <a:cxnLst/>
            <a:rect l="l" t="t" r="r" b="b"/>
            <a:pathLst>
              <a:path w="9996136" h="9667855">
                <a:moveTo>
                  <a:pt x="0" y="0"/>
                </a:moveTo>
                <a:lnTo>
                  <a:pt x="9996136" y="0"/>
                </a:lnTo>
                <a:lnTo>
                  <a:pt x="9996136" y="9667855"/>
                </a:lnTo>
                <a:lnTo>
                  <a:pt x="0" y="9667855"/>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179514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424983"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MESSAGING</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3924925" y="2257518"/>
            <a:ext cx="14237194" cy="7738078"/>
          </a:xfrm>
          <a:custGeom>
            <a:avLst/>
            <a:gdLst/>
            <a:ahLst/>
            <a:cxnLst/>
            <a:rect l="l" t="t" r="r" b="b"/>
            <a:pathLst>
              <a:path w="14237194" h="7738078">
                <a:moveTo>
                  <a:pt x="0" y="0"/>
                </a:moveTo>
                <a:lnTo>
                  <a:pt x="14237195" y="0"/>
                </a:lnTo>
                <a:lnTo>
                  <a:pt x="14237195" y="7738078"/>
                </a:lnTo>
                <a:lnTo>
                  <a:pt x="0" y="7738078"/>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4667046" cy="1173479"/>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FOLLOW-UNFOLLOW</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BLOCK-UNBLOCK</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7124146" y="453429"/>
            <a:ext cx="9036926" cy="9741102"/>
          </a:xfrm>
          <a:custGeom>
            <a:avLst/>
            <a:gdLst/>
            <a:ahLst/>
            <a:cxnLst/>
            <a:rect l="l" t="t" r="r" b="b"/>
            <a:pathLst>
              <a:path w="9036926" h="9741102">
                <a:moveTo>
                  <a:pt x="0" y="0"/>
                </a:moveTo>
                <a:lnTo>
                  <a:pt x="9036927" y="0"/>
                </a:lnTo>
                <a:lnTo>
                  <a:pt x="9036927" y="9741102"/>
                </a:lnTo>
                <a:lnTo>
                  <a:pt x="0" y="9741102"/>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5" name="TextBox 5"/>
          <p:cNvSpPr txBox="1"/>
          <p:nvPr/>
        </p:nvSpPr>
        <p:spPr>
          <a:xfrm>
            <a:off x="1028700" y="2951185"/>
            <a:ext cx="3834879" cy="175450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REPORT USER</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SUBMIT COMLAINTS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Freeform 6"/>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4">
              <a:alphaModFix amt="5000"/>
            </a:blip>
            <a:stretch>
              <a:fillRect/>
            </a:stretch>
          </a:blipFill>
        </p:spPr>
      </p:sp>
      <p:sp>
        <p:nvSpPr>
          <p:cNvPr id="7" name="Freeform 7"/>
          <p:cNvSpPr/>
          <p:nvPr/>
        </p:nvSpPr>
        <p:spPr>
          <a:xfrm>
            <a:off x="3547637" y="2045671"/>
            <a:ext cx="14740363" cy="8241329"/>
          </a:xfrm>
          <a:custGeom>
            <a:avLst/>
            <a:gdLst/>
            <a:ahLst/>
            <a:cxnLst/>
            <a:rect l="l" t="t" r="r" b="b"/>
            <a:pathLst>
              <a:path w="14740363" h="8241329">
                <a:moveTo>
                  <a:pt x="0" y="0"/>
                </a:moveTo>
                <a:lnTo>
                  <a:pt x="14740363" y="0"/>
                </a:lnTo>
                <a:lnTo>
                  <a:pt x="14740363" y="8241329"/>
                </a:lnTo>
                <a:lnTo>
                  <a:pt x="0" y="8241329"/>
                </a:lnTo>
                <a:lnTo>
                  <a:pt x="0" y="0"/>
                </a:lnTo>
                <a:close/>
              </a:path>
            </a:pathLst>
          </a:custGeom>
          <a:blipFill>
            <a:blip r:embed="rId5"/>
            <a:stretch>
              <a:fillRect/>
            </a:stretch>
          </a:blipFill>
        </p:spPr>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SEQUENCE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9"/>
          <p:cNvSpPr txBox="1"/>
          <p:nvPr/>
        </p:nvSpPr>
        <p:spPr>
          <a:xfrm>
            <a:off x="1560195" y="1078865"/>
            <a:ext cx="6356985"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CLASS</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pic>
        <p:nvPicPr>
          <p:cNvPr id="9" name="Picture 8" descr="Class"/>
          <p:cNvPicPr>
            <a:picLocks noChangeAspect="1"/>
          </p:cNvPicPr>
          <p:nvPr/>
        </p:nvPicPr>
        <p:blipFill>
          <a:blip r:embed="rId4"/>
          <a:srcRect l="24301" r="24133"/>
          <a:stretch>
            <a:fillRect/>
          </a:stretch>
        </p:blipFill>
        <p:spPr>
          <a:xfrm>
            <a:off x="4648200" y="419100"/>
            <a:ext cx="9015095" cy="9833610"/>
          </a:xfrm>
          <a:prstGeom prst="rect">
            <a:avLst/>
          </a:prstGeom>
        </p:spPr>
      </p:pic>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7" name="Freeform 7"/>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pic>
        <p:nvPicPr>
          <p:cNvPr id="10" name="Picture 9" descr="Use Case"/>
          <p:cNvPicPr>
            <a:picLocks noChangeAspect="1"/>
          </p:cNvPicPr>
          <p:nvPr/>
        </p:nvPicPr>
        <p:blipFill>
          <a:blip r:embed="rId4"/>
          <a:srcRect l="21372" r="21406"/>
          <a:stretch>
            <a:fillRect/>
          </a:stretch>
        </p:blipFill>
        <p:spPr>
          <a:xfrm>
            <a:off x="3724910" y="90805"/>
            <a:ext cx="10351770" cy="10177145"/>
          </a:xfrm>
          <a:prstGeom prst="rect">
            <a:avLst/>
          </a:prstGeom>
        </p:spPr>
      </p:pic>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 CASE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6" name="TextBox 6"/>
          <p:cNvSpPr txBox="1"/>
          <p:nvPr/>
        </p:nvSpPr>
        <p:spPr>
          <a:xfrm>
            <a:off x="694549" y="3086110"/>
            <a:ext cx="11086844" cy="353695"/>
          </a:xfrm>
          <a:prstGeom prst="rect">
            <a:avLst/>
          </a:prstGeom>
        </p:spPr>
        <p:txBody>
          <a:bodyPr lIns="0" tIns="0" rIns="0" bIns="0" rtlCol="0" anchor="t">
            <a:spAutoFit/>
          </a:bodyPr>
          <a:lstStyle/>
          <a:p>
            <a:pPr algn="just">
              <a:lnSpc>
                <a:spcPts val="2760"/>
              </a:lnSpc>
            </a:pPr>
            <a:r>
              <a:rPr lang="en-US" sz="1970" b="1">
                <a:solidFill>
                  <a:srgbClr val="000000"/>
                </a:solidFill>
                <a:latin typeface="Poppins Bold" panose="00000800000000000000"/>
                <a:ea typeface="Poppins Bold" panose="00000800000000000000"/>
                <a:cs typeface="Poppins Bold" panose="00000800000000000000"/>
                <a:sym typeface="Poppins Bold" panose="00000800000000000000"/>
              </a:rPr>
              <a:t>Main actors</a:t>
            </a:r>
            <a:r>
              <a:rPr lang="en-US" sz="1970">
                <a:solidFill>
                  <a:srgbClr val="000000"/>
                </a:solidFill>
                <a:latin typeface="Poppins" panose="00000500000000000000"/>
                <a:ea typeface="Poppins" panose="00000500000000000000"/>
                <a:cs typeface="Poppins" panose="00000500000000000000"/>
                <a:sym typeface="Poppins" panose="00000500000000000000"/>
              </a:rPr>
              <a:t>: Admin, User</a:t>
            </a:r>
            <a:endParaRPr lang="en-US" sz="197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67629" y="2496786"/>
            <a:ext cx="868540" cy="6482551"/>
            <a:chOff x="0" y="0"/>
            <a:chExt cx="660400" cy="4929051"/>
          </a:xfrm>
        </p:grpSpPr>
        <p:sp>
          <p:nvSpPr>
            <p:cNvPr id="3" name="Freeform 3"/>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4" name="TextBox 4"/>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6" name="Group 6"/>
          <p:cNvGrpSpPr/>
          <p:nvPr/>
        </p:nvGrpSpPr>
        <p:grpSpPr>
          <a:xfrm rot="-5400000">
            <a:off x="4705194" y="-10017"/>
            <a:ext cx="868540" cy="6607422"/>
            <a:chOff x="0" y="0"/>
            <a:chExt cx="660400" cy="5023998"/>
          </a:xfrm>
        </p:grpSpPr>
        <p:sp>
          <p:nvSpPr>
            <p:cNvPr id="7" name="Freeform 7"/>
            <p:cNvSpPr/>
            <p:nvPr/>
          </p:nvSpPr>
          <p:spPr>
            <a:xfrm>
              <a:off x="0" y="0"/>
              <a:ext cx="660400" cy="5023998"/>
            </a:xfrm>
            <a:custGeom>
              <a:avLst/>
              <a:gdLst/>
              <a:ahLst/>
              <a:cxnLst/>
              <a:rect l="l" t="t" r="r" b="b"/>
              <a:pathLst>
                <a:path w="660400" h="5023998">
                  <a:moveTo>
                    <a:pt x="220252" y="5004929"/>
                  </a:moveTo>
                  <a:cubicBezTo>
                    <a:pt x="254109" y="5016443"/>
                    <a:pt x="292600" y="5023998"/>
                    <a:pt x="330378" y="5023998"/>
                  </a:cubicBezTo>
                  <a:cubicBezTo>
                    <a:pt x="368157" y="5023998"/>
                    <a:pt x="404509" y="5017521"/>
                    <a:pt x="438009" y="5006007"/>
                  </a:cubicBezTo>
                  <a:cubicBezTo>
                    <a:pt x="438723" y="5005648"/>
                    <a:pt x="439435" y="5005648"/>
                    <a:pt x="440148" y="5005288"/>
                  </a:cubicBezTo>
                  <a:cubicBezTo>
                    <a:pt x="565955" y="4959233"/>
                    <a:pt x="658618" y="4837619"/>
                    <a:pt x="660400" y="4601953"/>
                  </a:cubicBezTo>
                  <a:lnTo>
                    <a:pt x="660400" y="0"/>
                  </a:lnTo>
                  <a:lnTo>
                    <a:pt x="0" y="0"/>
                  </a:lnTo>
                  <a:lnTo>
                    <a:pt x="0" y="4598538"/>
                  </a:lnTo>
                  <a:cubicBezTo>
                    <a:pt x="1782" y="4838338"/>
                    <a:pt x="93019" y="4959953"/>
                    <a:pt x="220252" y="5004929"/>
                  </a:cubicBezTo>
                  <a:close/>
                </a:path>
              </a:pathLst>
            </a:custGeom>
            <a:solidFill>
              <a:srgbClr val="929292">
                <a:alpha val="26667"/>
              </a:srgbClr>
            </a:solidFill>
          </p:spPr>
        </p:sp>
        <p:sp>
          <p:nvSpPr>
            <p:cNvPr id="8" name="TextBox 8"/>
            <p:cNvSpPr txBox="1"/>
            <p:nvPr/>
          </p:nvSpPr>
          <p:spPr>
            <a:xfrm>
              <a:off x="0" y="-38100"/>
              <a:ext cx="660400" cy="4935098"/>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1367061" y="2830718"/>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2777" y="5275084"/>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5400000">
            <a:off x="4767629" y="4904094"/>
            <a:ext cx="868540" cy="6482551"/>
            <a:chOff x="0" y="0"/>
            <a:chExt cx="660400" cy="4929051"/>
          </a:xfrm>
        </p:grpSpPr>
        <p:sp>
          <p:nvSpPr>
            <p:cNvPr id="12" name="Freeform 12"/>
            <p:cNvSpPr/>
            <p:nvPr/>
          </p:nvSpPr>
          <p:spPr>
            <a:xfrm>
              <a:off x="0" y="0"/>
              <a:ext cx="660400" cy="4929051"/>
            </a:xfrm>
            <a:custGeom>
              <a:avLst/>
              <a:gdLst/>
              <a:ahLst/>
              <a:cxnLst/>
              <a:rect l="l" t="t" r="r" b="b"/>
              <a:pathLst>
                <a:path w="660400" h="4929051">
                  <a:moveTo>
                    <a:pt x="220252" y="4909982"/>
                  </a:moveTo>
                  <a:cubicBezTo>
                    <a:pt x="254109" y="4921496"/>
                    <a:pt x="292600" y="4929051"/>
                    <a:pt x="330378" y="4929051"/>
                  </a:cubicBezTo>
                  <a:cubicBezTo>
                    <a:pt x="368157" y="4929051"/>
                    <a:pt x="404509" y="4922574"/>
                    <a:pt x="438009" y="4911060"/>
                  </a:cubicBezTo>
                  <a:cubicBezTo>
                    <a:pt x="438723" y="4910701"/>
                    <a:pt x="439435" y="4910701"/>
                    <a:pt x="440148" y="4910342"/>
                  </a:cubicBezTo>
                  <a:cubicBezTo>
                    <a:pt x="565955" y="4864286"/>
                    <a:pt x="658618" y="4742673"/>
                    <a:pt x="660400" y="4509116"/>
                  </a:cubicBezTo>
                  <a:lnTo>
                    <a:pt x="660400" y="0"/>
                  </a:lnTo>
                  <a:lnTo>
                    <a:pt x="0" y="0"/>
                  </a:lnTo>
                  <a:lnTo>
                    <a:pt x="0" y="4505769"/>
                  </a:lnTo>
                  <a:cubicBezTo>
                    <a:pt x="1782" y="4743391"/>
                    <a:pt x="93019" y="4865007"/>
                    <a:pt x="220252" y="4909982"/>
                  </a:cubicBezTo>
                  <a:close/>
                </a:path>
              </a:pathLst>
            </a:custGeom>
            <a:solidFill>
              <a:srgbClr val="929292">
                <a:alpha val="26667"/>
              </a:srgbClr>
            </a:solidFill>
          </p:spPr>
        </p:sp>
        <p:sp>
          <p:nvSpPr>
            <p:cNvPr id="13" name="TextBox 13"/>
            <p:cNvSpPr txBox="1"/>
            <p:nvPr/>
          </p:nvSpPr>
          <p:spPr>
            <a:xfrm>
              <a:off x="0" y="-38100"/>
              <a:ext cx="660400" cy="4840151"/>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1372777" y="7659632"/>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2751179" y="8805965"/>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Admin ensures the smooth functioning of the platform by managing key administrative functions.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51179" y="5406968"/>
            <a:ext cx="5293723"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DYNAMIC SUGGESTIONS</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1179" y="7792786"/>
            <a:ext cx="4532535" cy="614825"/>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ADMIN CONTROLLED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1" name="TextBox 21"/>
          <p:cNvSpPr txBox="1"/>
          <p:nvPr/>
        </p:nvSpPr>
        <p:spPr>
          <a:xfrm>
            <a:off x="2745463" y="2931833"/>
            <a:ext cx="2264841"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PIXTREAM</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2" name="TextBox 22"/>
          <p:cNvSpPr txBox="1"/>
          <p:nvPr/>
        </p:nvSpPr>
        <p:spPr>
          <a:xfrm>
            <a:off x="2745463" y="3975746"/>
            <a:ext cx="11994900"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Pixtream is a social media platform that allows users to share posts, connect with others, and engage with personalized content based on their interests.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3" name="TextBox 23"/>
          <p:cNvSpPr txBox="1"/>
          <p:nvPr/>
        </p:nvSpPr>
        <p:spPr>
          <a:xfrm>
            <a:off x="2751179" y="6420112"/>
            <a:ext cx="11989185" cy="782320"/>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Algorithms can suggest users dynamically by comparing the current user's interests with other users and prioritize those with the highest overlap in interests or activities.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4" name="TextBox 24"/>
          <p:cNvSpPr txBox="1"/>
          <p:nvPr/>
        </p:nvSpPr>
        <p:spPr>
          <a:xfrm>
            <a:off x="1367061" y="296260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5" name="TextBox 25"/>
          <p:cNvSpPr txBox="1"/>
          <p:nvPr/>
        </p:nvSpPr>
        <p:spPr>
          <a:xfrm>
            <a:off x="1372777" y="5402845"/>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6" name="TextBox 26"/>
          <p:cNvSpPr txBox="1"/>
          <p:nvPr/>
        </p:nvSpPr>
        <p:spPr>
          <a:xfrm>
            <a:off x="1372777" y="778350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OUR</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8" name="TextBox 28"/>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PROJECT</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9" name="Freeform 29"/>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custDataLst>
              <p:tags r:id="rId1"/>
            </p:custDataLst>
          </p:nvPr>
        </p:nvGraphicFramePr>
        <p:xfrm>
          <a:off x="1560195" y="3162300"/>
          <a:ext cx="14615160" cy="5610225"/>
        </p:xfrm>
        <a:graphic>
          <a:graphicData uri="http://schemas.openxmlformats.org/drawingml/2006/table">
            <a:tbl>
              <a:tblPr firstRow="1" bandRow="1">
                <a:tableStyleId>{073A0DAA-6AF3-43AB-8588-CEC1D06C72B9}</a:tableStyleId>
              </a:tblPr>
              <a:tblGrid>
                <a:gridCol w="3653790"/>
                <a:gridCol w="3653790"/>
                <a:gridCol w="3653790"/>
                <a:gridCol w="3653790"/>
              </a:tblGrid>
              <a:tr h="381635">
                <a:tc>
                  <a:txBody>
                    <a:bodyPr/>
                    <a:lstStyle/>
                    <a:p>
                      <a:r>
                        <a:t>Column Name</a:t>
                      </a:r>
                    </a:p>
                  </a:txBody>
                  <a:tcPr/>
                </a:tc>
                <a:tc>
                  <a:txBody>
                    <a:bodyPr/>
                    <a:lstStyle/>
                    <a:p>
                      <a:r>
                        <a:t>Data Type</a:t>
                      </a:r>
                    </a:p>
                  </a:txBody>
                  <a:tcPr/>
                </a:tc>
                <a:tc>
                  <a:txBody>
                    <a:bodyPr/>
                    <a:lstStyle/>
                    <a:p>
                      <a:r>
                        <a:t>Constraints</a:t>
                      </a:r>
                    </a:p>
                  </a:txBody>
                  <a:tcPr/>
                </a:tc>
                <a:tc>
                  <a:txBody>
                    <a:bodyPr/>
                    <a:lstStyle/>
                    <a:p>
                      <a:r>
                        <a:t>Description</a:t>
                      </a:r>
                    </a:p>
                  </a:txBody>
                  <a:tcPr/>
                </a:tc>
              </a:tr>
              <a:tr h="668020">
                <a:tc>
                  <a:txBody>
                    <a:bodyPr/>
                    <a:lstStyle/>
                    <a:p>
                      <a:r>
                        <a:t>id</a:t>
                      </a:r>
                    </a:p>
                  </a:txBody>
                  <a:tcPr/>
                </a:tc>
                <a:tc>
                  <a:txBody>
                    <a:bodyPr/>
                    <a:lstStyle/>
                    <a:p>
                      <a:r>
                        <a:t>BIGINT</a:t>
                      </a:r>
                    </a:p>
                  </a:txBody>
                  <a:tcPr/>
                </a:tc>
                <a:tc>
                  <a:txBody>
                    <a:bodyPr/>
                    <a:lstStyle/>
                    <a:p>
                      <a:r>
                        <a:t>AUTO_INCREMENT, PRIMARY KEY</a:t>
                      </a:r>
                    </a:p>
                  </a:txBody>
                  <a:tcPr/>
                </a:tc>
                <a:tc>
                  <a:txBody>
                    <a:bodyPr/>
                    <a:lstStyle/>
                    <a:p>
                      <a:r>
                        <a:t>Unique user identifier</a:t>
                      </a:r>
                    </a:p>
                  </a:txBody>
                  <a:tcPr/>
                </a:tc>
              </a:tr>
              <a:tr h="406400">
                <a:tc>
                  <a:txBody>
                    <a:bodyPr/>
                    <a:lstStyle/>
                    <a:p>
                      <a:r>
                        <a:t>name</a:t>
                      </a:r>
                    </a:p>
                  </a:txBody>
                  <a:tcPr/>
                </a:tc>
                <a:tc>
                  <a:txBody>
                    <a:bodyPr/>
                    <a:lstStyle/>
                    <a:p>
                      <a:r>
                        <a:t>VARCHAR(255)</a:t>
                      </a:r>
                    </a:p>
                  </a:txBody>
                  <a:tcPr/>
                </a:tc>
                <a:tc>
                  <a:txBody>
                    <a:bodyPr/>
                    <a:lstStyle/>
                    <a:p>
                      <a:r>
                        <a:t>NOT NULL</a:t>
                      </a:r>
                    </a:p>
                  </a:txBody>
                  <a:tcPr/>
                </a:tc>
                <a:tc>
                  <a:txBody>
                    <a:bodyPr/>
                    <a:lstStyle/>
                    <a:p>
                      <a:r>
                        <a:t>Full name of the user</a:t>
                      </a:r>
                    </a:p>
                  </a:txBody>
                  <a:tcPr/>
                </a:tc>
              </a:tr>
              <a:tr h="668655">
                <a:tc>
                  <a:txBody>
                    <a:bodyPr/>
                    <a:lstStyle/>
                    <a:p>
                      <a:r>
                        <a:t>username</a:t>
                      </a:r>
                    </a:p>
                  </a:txBody>
                  <a:tcPr/>
                </a:tc>
                <a:tc>
                  <a:txBody>
                    <a:bodyPr/>
                    <a:lstStyle/>
                    <a:p>
                      <a:r>
                        <a:t>VARCHAR(255)</a:t>
                      </a:r>
                    </a:p>
                  </a:txBody>
                  <a:tcPr/>
                </a:tc>
                <a:tc>
                  <a:txBody>
                    <a:bodyPr/>
                    <a:lstStyle/>
                    <a:p>
                      <a:r>
                        <a:t>UNIQUE, NOT NULL</a:t>
                      </a:r>
                    </a:p>
                  </a:txBody>
                  <a:tcPr/>
                </a:tc>
                <a:tc>
                  <a:txBody>
                    <a:bodyPr/>
                    <a:lstStyle/>
                    <a:p>
                      <a:r>
                        <a:t>Unique username of user</a:t>
                      </a:r>
                    </a:p>
                  </a:txBody>
                  <a:tcPr/>
                </a:tc>
              </a:tr>
              <a:tr h="406400">
                <a:tc>
                  <a:txBody>
                    <a:bodyPr/>
                    <a:lstStyle/>
                    <a:p>
                      <a:r>
                        <a:t>email</a:t>
                      </a:r>
                    </a:p>
                  </a:txBody>
                  <a:tcPr/>
                </a:tc>
                <a:tc>
                  <a:txBody>
                    <a:bodyPr/>
                    <a:lstStyle/>
                    <a:p>
                      <a:r>
                        <a:t>VARCHAR(255)</a:t>
                      </a:r>
                    </a:p>
                  </a:txBody>
                  <a:tcPr/>
                </a:tc>
                <a:tc>
                  <a:txBody>
                    <a:bodyPr/>
                    <a:lstStyle/>
                    <a:p>
                      <a:r>
                        <a:t>UNIQUE, NOT NULL</a:t>
                      </a:r>
                    </a:p>
                  </a:txBody>
                  <a:tcPr/>
                </a:tc>
                <a:tc>
                  <a:txBody>
                    <a:bodyPr/>
                    <a:lstStyle/>
                    <a:p>
                      <a:r>
                        <a:t>Email address of user</a:t>
                      </a:r>
                    </a:p>
                  </a:txBody>
                  <a:tcPr/>
                </a:tc>
              </a:tr>
              <a:tr h="668020">
                <a:tc>
                  <a:txBody>
                    <a:bodyPr/>
                    <a:lstStyle/>
                    <a:p>
                      <a:r>
                        <a:t>password</a:t>
                      </a:r>
                    </a:p>
                  </a:txBody>
                  <a:tcPr/>
                </a:tc>
                <a:tc>
                  <a:txBody>
                    <a:bodyPr/>
                    <a:lstStyle/>
                    <a:p>
                      <a:r>
                        <a:t>VARCHAR(255)</a:t>
                      </a:r>
                    </a:p>
                  </a:txBody>
                  <a:tcPr/>
                </a:tc>
                <a:tc>
                  <a:txBody>
                    <a:bodyPr/>
                    <a:lstStyle/>
                    <a:p>
                      <a:r>
                        <a:t>NOT NULL</a:t>
                      </a:r>
                    </a:p>
                  </a:txBody>
                  <a:tcPr/>
                </a:tc>
                <a:tc>
                  <a:txBody>
                    <a:bodyPr/>
                    <a:lstStyle/>
                    <a:p>
                      <a:r>
                        <a:t>Password for user login</a:t>
                      </a:r>
                    </a:p>
                  </a:txBody>
                  <a:tcPr/>
                </a:tc>
              </a:tr>
              <a:tr h="407670">
                <a:tc>
                  <a:txBody>
                    <a:bodyPr/>
                    <a:lstStyle/>
                    <a:p>
                      <a:r>
                        <a:t>bio</a:t>
                      </a:r>
                    </a:p>
                  </a:txBody>
                  <a:tcPr/>
                </a:tc>
                <a:tc>
                  <a:txBody>
                    <a:bodyPr/>
                    <a:lstStyle/>
                    <a:p>
                      <a:r>
                        <a:t>TEXT</a:t>
                      </a:r>
                    </a:p>
                  </a:txBody>
                  <a:tcPr/>
                </a:tc>
                <a:tc>
                  <a:txBody>
                    <a:bodyPr/>
                    <a:lstStyle/>
                    <a:p>
                      <a:r>
                        <a:t>NULL</a:t>
                      </a:r>
                    </a:p>
                  </a:txBody>
                  <a:tcPr/>
                </a:tc>
                <a:tc>
                  <a:txBody>
                    <a:bodyPr/>
                    <a:lstStyle/>
                    <a:p>
                      <a:r>
                        <a:t>Short bio of the user</a:t>
                      </a:r>
                    </a:p>
                  </a:txBody>
                  <a:tcPr/>
                </a:tc>
              </a:tr>
              <a:tr h="667385">
                <a:tc>
                  <a:txBody>
                    <a:bodyPr/>
                    <a:lstStyle/>
                    <a:p>
                      <a:r>
                        <a:t>profile_picture</a:t>
                      </a:r>
                    </a:p>
                  </a:txBody>
                  <a:tcPr/>
                </a:tc>
                <a:tc>
                  <a:txBody>
                    <a:bodyPr/>
                    <a:lstStyle/>
                    <a:p>
                      <a:r>
                        <a:t>VARCHAR(255)</a:t>
                      </a:r>
                    </a:p>
                  </a:txBody>
                  <a:tcPr/>
                </a:tc>
                <a:tc>
                  <a:txBody>
                    <a:bodyPr/>
                    <a:lstStyle/>
                    <a:p>
                      <a:r>
                        <a:t>NULL</a:t>
                      </a:r>
                    </a:p>
                  </a:txBody>
                  <a:tcPr/>
                </a:tc>
                <a:tc>
                  <a:txBody>
                    <a:bodyPr/>
                    <a:lstStyle/>
                    <a:p>
                      <a:r>
                        <a:t>Path to profile picture</a:t>
                      </a:r>
                    </a:p>
                  </a:txBody>
                  <a:tcPr/>
                </a:tc>
              </a:tr>
              <a:tr h="381635">
                <a:tc>
                  <a:txBody>
                    <a:bodyPr/>
                    <a:lstStyle/>
                    <a:p>
                      <a:r>
                        <a:t>location</a:t>
                      </a:r>
                    </a:p>
                  </a:txBody>
                  <a:tcPr/>
                </a:tc>
                <a:tc>
                  <a:txBody>
                    <a:bodyPr/>
                    <a:lstStyle/>
                    <a:p>
                      <a:r>
                        <a:t>VARCHAR(255)</a:t>
                      </a:r>
                    </a:p>
                  </a:txBody>
                  <a:tcPr/>
                </a:tc>
                <a:tc>
                  <a:txBody>
                    <a:bodyPr/>
                    <a:lstStyle/>
                    <a:p>
                      <a:r>
                        <a:t>NULL</a:t>
                      </a:r>
                    </a:p>
                  </a:txBody>
                  <a:tcPr/>
                </a:tc>
                <a:tc>
                  <a:txBody>
                    <a:bodyPr/>
                    <a:lstStyle/>
                    <a:p>
                      <a:r>
                        <a:t>User's location</a:t>
                      </a:r>
                    </a:p>
                  </a:txBody>
                  <a:tcPr/>
                </a:tc>
              </a:tr>
              <a:tr h="954405">
                <a:tc>
                  <a:txBody>
                    <a:bodyPr/>
                    <a:lstStyle/>
                    <a:p>
                      <a:r>
                        <a:t>created_at</a:t>
                      </a:r>
                    </a:p>
                  </a:txBody>
                  <a:tcPr/>
                </a:tc>
                <a:tc>
                  <a:txBody>
                    <a:bodyPr/>
                    <a:lstStyle/>
                    <a:p>
                      <a:r>
                        <a:t>TIMESTAMP</a:t>
                      </a:r>
                    </a:p>
                  </a:txBody>
                  <a:tcPr/>
                </a:tc>
                <a:tc>
                  <a:txBody>
                    <a:bodyPr/>
                    <a:lstStyle/>
                    <a:p>
                      <a:r>
                        <a:t>DEFAULT CURRENT_TIMESTAMP</a:t>
                      </a:r>
                    </a:p>
                  </a:txBody>
                  <a:tcPr/>
                </a:tc>
                <a:tc>
                  <a:txBody>
                    <a:bodyPr/>
                    <a:lstStyle/>
                    <a:p>
                      <a:r>
                        <a:rPr dirty="0"/>
                        <a:t>Account creation timestamp</a:t>
                      </a:r>
                      <a:endParaRPr dirty="0"/>
                    </a:p>
                  </a:txBody>
                  <a:tcPr/>
                </a:tc>
              </a:tr>
            </a:tbl>
          </a:graphicData>
        </a:graphic>
      </p:graphicFrame>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23" name="Text Box 150"/>
          <p:cNvSpPr txBox="1"/>
          <p:nvPr/>
        </p:nvSpPr>
        <p:spPr>
          <a:xfrm>
            <a:off x="1524000" y="2374696"/>
            <a:ext cx="4064000" cy="583565"/>
          </a:xfrm>
          <a:prstGeom prst="rect">
            <a:avLst/>
          </a:prstGeom>
          <a:noFill/>
        </p:spPr>
        <p:txBody>
          <a:bodyPr wrap="square" rtlCol="0">
            <a:spAutoFit/>
          </a:bodyPr>
          <a:lstStyle/>
          <a:p>
            <a:r>
              <a:rPr lang="en-US" sz="3200" b="1" dirty="0">
                <a:latin typeface="Corbel" panose="020B0503020204020204" charset="0"/>
                <a:cs typeface="Corbel" panose="020B0503020204020204" charset="0"/>
              </a:rPr>
              <a:t>Users Table</a:t>
            </a:r>
            <a:endParaRPr lang="en-US" sz="3200" b="1" dirty="0">
              <a:latin typeface="Corbel" panose="020B0503020204020204" charset="0"/>
              <a:cs typeface="Corbel" panose="020B0503020204020204" charset="0"/>
            </a:endParaRPr>
          </a:p>
        </p:txBody>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8" name="Table 7"/>
          <p:cNvGraphicFramePr>
            <a:graphicFrameLocks noGrp="1"/>
          </p:cNvGraphicFramePr>
          <p:nvPr>
            <p:custDataLst>
              <p:tags r:id="rId1"/>
            </p:custDataLst>
          </p:nvPr>
        </p:nvGraphicFramePr>
        <p:xfrm>
          <a:off x="1560195" y="3086100"/>
          <a:ext cx="14328140" cy="4553585"/>
        </p:xfrm>
        <a:graphic>
          <a:graphicData uri="http://schemas.openxmlformats.org/drawingml/2006/table">
            <a:tbl>
              <a:tblPr firstRow="1" bandRow="1">
                <a:tableStyleId>{073A0DAA-6AF3-43AB-8588-CEC1D06C72B9}</a:tableStyleId>
              </a:tblPr>
              <a:tblGrid>
                <a:gridCol w="3582035"/>
                <a:gridCol w="3582035"/>
                <a:gridCol w="3582035"/>
                <a:gridCol w="3582035"/>
              </a:tblGrid>
              <a:tr h="365760">
                <a:tc>
                  <a:txBody>
                    <a:bodyPr/>
                    <a:lstStyle/>
                    <a:p>
                      <a:r>
                        <a:t>Column Name</a:t>
                      </a:r>
                    </a:p>
                  </a:txBody>
                  <a:tcPr/>
                </a:tc>
                <a:tc>
                  <a:txBody>
                    <a:bodyPr/>
                    <a:lstStyle/>
                    <a:p>
                      <a:r>
                        <a:t>Data Type</a:t>
                      </a:r>
                    </a:p>
                  </a:txBody>
                  <a:tcPr/>
                </a:tc>
                <a:tc>
                  <a:txBody>
                    <a:bodyPr/>
                    <a:lstStyle/>
                    <a:p>
                      <a:r>
                        <a:t>Constraints</a:t>
                      </a:r>
                    </a:p>
                  </a:txBody>
                  <a:tcPr/>
                </a:tc>
                <a:tc>
                  <a:txBody>
                    <a:bodyPr/>
                    <a:lstStyle/>
                    <a:p>
                      <a:r>
                        <a:t>Description</a:t>
                      </a:r>
                    </a:p>
                  </a:txBody>
                  <a:tcPr/>
                </a:tc>
              </a:tr>
              <a:tr h="756285">
                <a:tc>
                  <a:txBody>
                    <a:bodyPr/>
                    <a:lstStyle/>
                    <a:p>
                      <a:r>
                        <a:t>id</a:t>
                      </a:r>
                    </a:p>
                  </a:txBody>
                  <a:tcPr/>
                </a:tc>
                <a:tc>
                  <a:txBody>
                    <a:bodyPr/>
                    <a:lstStyle/>
                    <a:p>
                      <a:r>
                        <a:t>BIGINT</a:t>
                      </a:r>
                    </a:p>
                  </a:txBody>
                  <a:tcPr/>
                </a:tc>
                <a:tc>
                  <a:txBody>
                    <a:bodyPr/>
                    <a:lstStyle/>
                    <a:p>
                      <a:r>
                        <a:t>AUTO_INCREMENT, PRIMARY KEY</a:t>
                      </a:r>
                    </a:p>
                  </a:txBody>
                  <a:tcPr/>
                </a:tc>
                <a:tc>
                  <a:txBody>
                    <a:bodyPr/>
                    <a:lstStyle/>
                    <a:p>
                      <a:r>
                        <a:t>Unique post identifier</a:t>
                      </a:r>
                    </a:p>
                  </a:txBody>
                  <a:tcPr/>
                </a:tc>
              </a:tr>
              <a:tr h="637540">
                <a:tc>
                  <a:txBody>
                    <a:bodyPr/>
                    <a:lstStyle/>
                    <a:p>
                      <a:r>
                        <a:t>user_id</a:t>
                      </a:r>
                    </a:p>
                  </a:txBody>
                  <a:tcPr/>
                </a:tc>
                <a:tc>
                  <a:txBody>
                    <a:bodyPr/>
                    <a:lstStyle/>
                    <a:p>
                      <a:r>
                        <a:t>BIGINT</a:t>
                      </a:r>
                    </a:p>
                  </a:txBody>
                  <a:tcPr/>
                </a:tc>
                <a:tc>
                  <a:txBody>
                    <a:bodyPr/>
                    <a:lstStyle/>
                    <a:p>
                      <a:r>
                        <a:t>FOREIGN KEY</a:t>
                      </a:r>
                    </a:p>
                  </a:txBody>
                  <a:tcPr/>
                </a:tc>
                <a:tc>
                  <a:txBody>
                    <a:bodyPr/>
                    <a:lstStyle/>
                    <a:p>
                      <a:r>
                        <a:t>User who created the post</a:t>
                      </a:r>
                    </a:p>
                  </a:txBody>
                  <a:tcPr/>
                </a:tc>
              </a:tr>
              <a:tr h="607060">
                <a:tc>
                  <a:txBody>
                    <a:bodyPr/>
                    <a:lstStyle/>
                    <a:p>
                      <a:r>
                        <a:t>post_path</a:t>
                      </a:r>
                    </a:p>
                  </a:txBody>
                  <a:tcPr/>
                </a:tc>
                <a:tc>
                  <a:txBody>
                    <a:bodyPr/>
                    <a:lstStyle/>
                    <a:p>
                      <a:r>
                        <a:t>VARCHAR(255)</a:t>
                      </a:r>
                    </a:p>
                  </a:txBody>
                  <a:tcPr/>
                </a:tc>
                <a:tc>
                  <a:txBody>
                    <a:bodyPr/>
                    <a:lstStyle/>
                    <a:p>
                      <a:r>
                        <a:t>NOT NULL</a:t>
                      </a:r>
                    </a:p>
                  </a:txBody>
                  <a:tcPr/>
                </a:tc>
                <a:tc>
                  <a:txBody>
                    <a:bodyPr/>
                    <a:lstStyle/>
                    <a:p>
                      <a:r>
                        <a:t>Path to the post content</a:t>
                      </a:r>
                    </a:p>
                  </a:txBody>
                  <a:tcPr/>
                </a:tc>
              </a:tr>
              <a:tr h="810260">
                <a:tc>
                  <a:txBody>
                    <a:bodyPr/>
                    <a:lstStyle/>
                    <a:p>
                      <a:r>
                        <a:t>caption</a:t>
                      </a:r>
                    </a:p>
                  </a:txBody>
                  <a:tcPr/>
                </a:tc>
                <a:tc>
                  <a:txBody>
                    <a:bodyPr/>
                    <a:lstStyle/>
                    <a:p>
                      <a:r>
                        <a:t>LONGTEXT</a:t>
                      </a:r>
                    </a:p>
                  </a:txBody>
                  <a:tcPr/>
                </a:tc>
                <a:tc>
                  <a:txBody>
                    <a:bodyPr/>
                    <a:lstStyle/>
                    <a:p>
                      <a:r>
                        <a:t>NULL</a:t>
                      </a:r>
                    </a:p>
                  </a:txBody>
                  <a:tcPr/>
                </a:tc>
                <a:tc>
                  <a:txBody>
                    <a:bodyPr/>
                    <a:lstStyle/>
                    <a:p>
                      <a:r>
                        <a:t>Caption or description of post</a:t>
                      </a:r>
                    </a:p>
                  </a:txBody>
                  <a:tcPr/>
                </a:tc>
              </a:tr>
              <a:tr h="566420">
                <a:tc>
                  <a:txBody>
                    <a:bodyPr/>
                    <a:lstStyle/>
                    <a:p>
                      <a:r>
                        <a:t>category</a:t>
                      </a:r>
                    </a:p>
                  </a:txBody>
                  <a:tcPr/>
                </a:tc>
                <a:tc>
                  <a:txBody>
                    <a:bodyPr/>
                    <a:lstStyle/>
                    <a:p>
                      <a:r>
                        <a:t>SET</a:t>
                      </a:r>
                    </a:p>
                  </a:txBody>
                  <a:tcPr/>
                </a:tc>
                <a:tc>
                  <a:txBody>
                    <a:bodyPr/>
                    <a:lstStyle/>
                    <a:p>
                      <a:r>
                        <a:t>NOT NULL</a:t>
                      </a:r>
                    </a:p>
                  </a:txBody>
                  <a:tcPr/>
                </a:tc>
                <a:tc>
                  <a:txBody>
                    <a:bodyPr/>
                    <a:lstStyle/>
                    <a:p>
                      <a:r>
                        <a:t>Category of the post</a:t>
                      </a:r>
                    </a:p>
                  </a:txBody>
                  <a:tcPr/>
                </a:tc>
              </a:tr>
              <a:tr h="810260">
                <a:tc>
                  <a:txBody>
                    <a:bodyPr/>
                    <a:lstStyle/>
                    <a:p>
                      <a:r>
                        <a:t>created_at</a:t>
                      </a:r>
                    </a:p>
                  </a:txBody>
                  <a:tcPr/>
                </a:tc>
                <a:tc>
                  <a:txBody>
                    <a:bodyPr/>
                    <a:lstStyle/>
                    <a:p>
                      <a:r>
                        <a:t>TIMESTAMP</a:t>
                      </a:r>
                    </a:p>
                  </a:txBody>
                  <a:tcPr/>
                </a:tc>
                <a:tc>
                  <a:txBody>
                    <a:bodyPr/>
                    <a:lstStyle/>
                    <a:p>
                      <a:r>
                        <a:t>DEFAULT CURRENT_TIMESTAMP</a:t>
                      </a:r>
                    </a:p>
                  </a:txBody>
                  <a:tcPr/>
                </a:tc>
                <a:tc>
                  <a:txBody>
                    <a:bodyPr/>
                    <a:lstStyle/>
                    <a:p>
                      <a:r>
                        <a:rPr dirty="0"/>
                        <a:t>Post creation timestamp</a:t>
                      </a:r>
                      <a:endParaRPr dirty="0"/>
                    </a:p>
                  </a:txBody>
                  <a:tcPr/>
                </a:tc>
              </a:tr>
            </a:tbl>
          </a:graphicData>
        </a:graphic>
      </p:graphicFrame>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4"/>
            <a:stretch>
              <a:fillRect/>
            </a:stretch>
          </a:blipFill>
        </p:spPr>
      </p:sp>
      <p:sp>
        <p:nvSpPr>
          <p:cNvPr id="23" name="Text Box 150"/>
          <p:cNvSpPr txBox="1"/>
          <p:nvPr/>
        </p:nvSpPr>
        <p:spPr>
          <a:xfrm>
            <a:off x="1524000"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Posts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5">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Likes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086100"/>
          <a:ext cx="7053580" cy="4782820"/>
        </p:xfrm>
        <a:graphic>
          <a:graphicData uri="http://schemas.openxmlformats.org/drawingml/2006/table">
            <a:tbl>
              <a:tblPr firstRow="1" bandRow="1">
                <a:tableStyleId>{073A0DAA-6AF3-43AB-8588-CEC1D06C72B9}</a:tableStyleId>
              </a:tblPr>
              <a:tblGrid>
                <a:gridCol w="1763395"/>
                <a:gridCol w="1763395"/>
                <a:gridCol w="1763395"/>
                <a:gridCol w="1763395"/>
              </a:tblGrid>
              <a:tr h="560705">
                <a:tc>
                  <a:txBody>
                    <a:bodyPr/>
                    <a:p>
                      <a:r>
                        <a:t>Column Name</a:t>
                      </a:r>
                    </a:p>
                  </a:txBody>
                  <a:tcPr/>
                </a:tc>
                <a:tc>
                  <a:txBody>
                    <a:bodyPr/>
                    <a:p>
                      <a:r>
                        <a:t>Data Type</a:t>
                      </a:r>
                    </a:p>
                  </a:txBody>
                  <a:tcPr/>
                </a:tc>
                <a:tc>
                  <a:txBody>
                    <a:bodyPr/>
                    <a:p>
                      <a:r>
                        <a:t>Constraints</a:t>
                      </a:r>
                    </a:p>
                  </a:txBody>
                  <a:tcPr/>
                </a:tc>
                <a:tc>
                  <a:txBody>
                    <a:bodyPr/>
                    <a:p>
                      <a:r>
                        <a:t>Description</a:t>
                      </a:r>
                    </a:p>
                  </a:txBody>
                  <a:tcPr/>
                </a:tc>
              </a:tr>
              <a:tr h="1253490">
                <a:tc>
                  <a:txBody>
                    <a:bodyPr/>
                    <a:p>
                      <a:r>
                        <a:t>id</a:t>
                      </a:r>
                    </a:p>
                  </a:txBody>
                  <a:tcPr/>
                </a:tc>
                <a:tc>
                  <a:txBody>
                    <a:bodyPr/>
                    <a:p>
                      <a:r>
                        <a:t>BIGINT</a:t>
                      </a:r>
                    </a:p>
                  </a:txBody>
                  <a:tcPr/>
                </a:tc>
                <a:tc>
                  <a:txBody>
                    <a:bodyPr/>
                    <a:p>
                      <a:r>
                        <a:t>AUTO_INCREMENT, PRIMARY KEY</a:t>
                      </a:r>
                    </a:p>
                  </a:txBody>
                  <a:tcPr/>
                </a:tc>
                <a:tc>
                  <a:txBody>
                    <a:bodyPr/>
                    <a:p>
                      <a:r>
                        <a:t>Unique like identifier</a:t>
                      </a:r>
                    </a:p>
                  </a:txBody>
                  <a:tcPr/>
                </a:tc>
              </a:tr>
              <a:tr h="956310">
                <a:tc>
                  <a:txBody>
                    <a:bodyPr/>
                    <a:p>
                      <a:r>
                        <a:t>user_id</a:t>
                      </a:r>
                    </a:p>
                  </a:txBody>
                  <a:tcPr/>
                </a:tc>
                <a:tc>
                  <a:txBody>
                    <a:bodyPr/>
                    <a:p>
                      <a:r>
                        <a:t>BIGINT</a:t>
                      </a:r>
                    </a:p>
                  </a:txBody>
                  <a:tcPr/>
                </a:tc>
                <a:tc>
                  <a:txBody>
                    <a:bodyPr/>
                    <a:p>
                      <a:r>
                        <a:t>FOREIGN KEY</a:t>
                      </a:r>
                    </a:p>
                  </a:txBody>
                  <a:tcPr/>
                </a:tc>
                <a:tc>
                  <a:txBody>
                    <a:bodyPr/>
                    <a:p>
                      <a:r>
                        <a:t>User who liked the post</a:t>
                      </a:r>
                    </a:p>
                  </a:txBody>
                  <a:tcPr/>
                </a:tc>
              </a:tr>
              <a:tr h="808990">
                <a:tc>
                  <a:txBody>
                    <a:bodyPr/>
                    <a:p>
                      <a:r>
                        <a:t>post_id</a:t>
                      </a:r>
                    </a:p>
                  </a:txBody>
                  <a:tcPr/>
                </a:tc>
                <a:tc>
                  <a:txBody>
                    <a:bodyPr/>
                    <a:p>
                      <a:r>
                        <a:t>BIGINT</a:t>
                      </a:r>
                    </a:p>
                  </a:txBody>
                  <a:tcPr/>
                </a:tc>
                <a:tc>
                  <a:txBody>
                    <a:bodyPr/>
                    <a:p>
                      <a:r>
                        <a:t>FOREIGN KEY</a:t>
                      </a:r>
                    </a:p>
                  </a:txBody>
                  <a:tcPr/>
                </a:tc>
                <a:tc>
                  <a:txBody>
                    <a:bodyPr/>
                    <a:p>
                      <a:r>
                        <a:t>Post that was liked</a:t>
                      </a:r>
                    </a:p>
                  </a:txBody>
                  <a:tcPr/>
                </a:tc>
              </a:tr>
              <a:tr h="1203325">
                <a:tc>
                  <a:txBody>
                    <a:bodyPr/>
                    <a:p>
                      <a:r>
                        <a:t>created_at</a:t>
                      </a:r>
                    </a:p>
                  </a:txBody>
                  <a:tcPr/>
                </a:tc>
                <a:tc>
                  <a:txBody>
                    <a:bodyPr/>
                    <a:p>
                      <a:r>
                        <a:t>TIMESTAMP</a:t>
                      </a:r>
                    </a:p>
                  </a:txBody>
                  <a:tcPr/>
                </a:tc>
                <a:tc>
                  <a:txBody>
                    <a:bodyPr/>
                    <a:p>
                      <a:r>
                        <a:t>DEFAULT CURRENT_TIMESTAMP</a:t>
                      </a:r>
                    </a:p>
                  </a:txBody>
                  <a:tcPr/>
                </a:tc>
                <a:tc>
                  <a:txBody>
                    <a:bodyPr/>
                    <a:p>
                      <a:r>
                        <a:rPr dirty="0"/>
                        <a:t>Like timestamp</a:t>
                      </a:r>
                      <a:endParaRPr dirty="0"/>
                    </a:p>
                  </a:txBody>
                  <a:tcPr/>
                </a:tc>
              </a:tr>
            </a:tbl>
          </a:graphicData>
        </a:graphic>
      </p:graphicFrame>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Comments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9" name="Table 8"/>
          <p:cNvGraphicFramePr>
            <a:graphicFrameLocks noGrp="1"/>
          </p:cNvGraphicFramePr>
          <p:nvPr>
            <p:custDataLst>
              <p:tags r:id="rId6"/>
            </p:custDataLst>
          </p:nvPr>
        </p:nvGraphicFramePr>
        <p:xfrm>
          <a:off x="9450705" y="3162300"/>
          <a:ext cx="6852920" cy="4726305"/>
        </p:xfrm>
        <a:graphic>
          <a:graphicData uri="http://schemas.openxmlformats.org/drawingml/2006/table">
            <a:tbl>
              <a:tblPr firstRow="1" bandRow="1">
                <a:tableStyleId>{073A0DAA-6AF3-43AB-8588-CEC1D06C72B9}</a:tableStyleId>
              </a:tblPr>
              <a:tblGrid>
                <a:gridCol w="1713230"/>
                <a:gridCol w="1713230"/>
                <a:gridCol w="1713230"/>
                <a:gridCol w="1713230"/>
              </a:tblGrid>
              <a:tr h="555625">
                <a:tc>
                  <a:txBody>
                    <a:bodyPr/>
                    <a:p>
                      <a:r>
                        <a:t>Column Name</a:t>
                      </a:r>
                    </a:p>
                  </a:txBody>
                  <a:tcPr/>
                </a:tc>
                <a:tc>
                  <a:txBody>
                    <a:bodyPr/>
                    <a:p>
                      <a:r>
                        <a:t>Data Type</a:t>
                      </a:r>
                    </a:p>
                  </a:txBody>
                  <a:tcPr/>
                </a:tc>
                <a:tc>
                  <a:txBody>
                    <a:bodyPr/>
                    <a:p>
                      <a:r>
                        <a:t>Constraints</a:t>
                      </a:r>
                    </a:p>
                  </a:txBody>
                  <a:tcPr/>
                </a:tc>
                <a:tc>
                  <a:txBody>
                    <a:bodyPr/>
                    <a:p>
                      <a:r>
                        <a:t>Description</a:t>
                      </a:r>
                    </a:p>
                  </a:txBody>
                  <a:tcPr/>
                </a:tc>
              </a:tr>
              <a:tr h="914400">
                <a:tc>
                  <a:txBody>
                    <a:bodyPr/>
                    <a:p>
                      <a:r>
                        <a:t>id</a:t>
                      </a:r>
                    </a:p>
                  </a:txBody>
                  <a:tcPr/>
                </a:tc>
                <a:tc>
                  <a:txBody>
                    <a:bodyPr/>
                    <a:p>
                      <a:r>
                        <a:t>BIGINT</a:t>
                      </a:r>
                    </a:p>
                  </a:txBody>
                  <a:tcPr/>
                </a:tc>
                <a:tc>
                  <a:txBody>
                    <a:bodyPr/>
                    <a:p>
                      <a:r>
                        <a:t>AUTO_INCREMENT, PRIMARY KEY</a:t>
                      </a:r>
                    </a:p>
                  </a:txBody>
                  <a:tcPr/>
                </a:tc>
                <a:tc>
                  <a:txBody>
                    <a:bodyPr/>
                    <a:p>
                      <a:r>
                        <a:t>Unique comment identifier</a:t>
                      </a:r>
                    </a:p>
                  </a:txBody>
                  <a:tcPr/>
                </a:tc>
              </a:tr>
              <a:tr h="906780">
                <a:tc>
                  <a:txBody>
                    <a:bodyPr/>
                    <a:p>
                      <a:r>
                        <a:t>user_id</a:t>
                      </a:r>
                    </a:p>
                  </a:txBody>
                  <a:tcPr/>
                </a:tc>
                <a:tc>
                  <a:txBody>
                    <a:bodyPr/>
                    <a:p>
                      <a:r>
                        <a:t>BIGINT</a:t>
                      </a:r>
                    </a:p>
                  </a:txBody>
                  <a:tcPr/>
                </a:tc>
                <a:tc>
                  <a:txBody>
                    <a:bodyPr/>
                    <a:p>
                      <a:r>
                        <a:t>FOREIGN KEY</a:t>
                      </a:r>
                    </a:p>
                  </a:txBody>
                  <a:tcPr/>
                </a:tc>
                <a:tc>
                  <a:txBody>
                    <a:bodyPr/>
                    <a:p>
                      <a:r>
                        <a:t>User who made the comment</a:t>
                      </a:r>
                    </a:p>
                  </a:txBody>
                  <a:tcPr/>
                </a:tc>
              </a:tr>
              <a:tr h="795020">
                <a:tc>
                  <a:txBody>
                    <a:bodyPr/>
                    <a:p>
                      <a:r>
                        <a:t>post_id</a:t>
                      </a:r>
                    </a:p>
                  </a:txBody>
                  <a:tcPr/>
                </a:tc>
                <a:tc>
                  <a:txBody>
                    <a:bodyPr/>
                    <a:p>
                      <a:r>
                        <a:t>BIGINT</a:t>
                      </a:r>
                    </a:p>
                  </a:txBody>
                  <a:tcPr/>
                </a:tc>
                <a:tc>
                  <a:txBody>
                    <a:bodyPr/>
                    <a:p>
                      <a:r>
                        <a:t>FOREIGN KEY</a:t>
                      </a:r>
                    </a:p>
                  </a:txBody>
                  <a:tcPr/>
                </a:tc>
                <a:tc>
                  <a:txBody>
                    <a:bodyPr/>
                    <a:p>
                      <a:r>
                        <a:t>Post on which commented</a:t>
                      </a:r>
                    </a:p>
                  </a:txBody>
                  <a:tcPr/>
                </a:tc>
              </a:tr>
              <a:tr h="640080">
                <a:tc>
                  <a:txBody>
                    <a:bodyPr/>
                    <a:p>
                      <a:r>
                        <a:t>comment</a:t>
                      </a:r>
                    </a:p>
                  </a:txBody>
                  <a:tcPr/>
                </a:tc>
                <a:tc>
                  <a:txBody>
                    <a:bodyPr/>
                    <a:p>
                      <a:r>
                        <a:t>TEXT</a:t>
                      </a:r>
                    </a:p>
                  </a:txBody>
                  <a:tcPr/>
                </a:tc>
                <a:tc>
                  <a:txBody>
                    <a:bodyPr/>
                    <a:p>
                      <a:r>
                        <a:t>NOT NULL</a:t>
                      </a:r>
                    </a:p>
                  </a:txBody>
                  <a:tcPr/>
                </a:tc>
                <a:tc>
                  <a:txBody>
                    <a:bodyPr/>
                    <a:p>
                      <a:r>
                        <a:t>Content of the comment</a:t>
                      </a:r>
                    </a:p>
                  </a:txBody>
                  <a:tcPr/>
                </a:tc>
              </a:tr>
              <a:tr h="914400">
                <a:tc>
                  <a:txBody>
                    <a:bodyPr/>
                    <a:p>
                      <a:r>
                        <a:t>created_at</a:t>
                      </a:r>
                    </a:p>
                  </a:txBody>
                  <a:tcPr/>
                </a:tc>
                <a:tc>
                  <a:txBody>
                    <a:bodyPr/>
                    <a:p>
                      <a:r>
                        <a:t>TIMESTAMP</a:t>
                      </a:r>
                    </a:p>
                  </a:txBody>
                  <a:tcPr/>
                </a:tc>
                <a:tc>
                  <a:txBody>
                    <a:bodyPr/>
                    <a:p>
                      <a:r>
                        <a:t>DEFAULT CURRENT_TIMESTAMP</a:t>
                      </a:r>
                    </a:p>
                  </a:txBody>
                  <a:tcPr/>
                </a:tc>
                <a:tc>
                  <a:txBody>
                    <a:bodyPr/>
                    <a:p>
                      <a:r>
                        <a:rPr dirty="0"/>
                        <a:t>Comment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Shares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Saved_Posts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11" name="Table 10"/>
          <p:cNvGraphicFramePr>
            <a:graphicFrameLocks noGrp="1"/>
          </p:cNvGraphicFramePr>
          <p:nvPr>
            <p:custDataLst>
              <p:tags r:id="rId4"/>
            </p:custDataLst>
          </p:nvPr>
        </p:nvGraphicFramePr>
        <p:xfrm>
          <a:off x="1295400" y="3086100"/>
          <a:ext cx="7076440" cy="5213985"/>
        </p:xfrm>
        <a:graphic>
          <a:graphicData uri="http://schemas.openxmlformats.org/drawingml/2006/table">
            <a:tbl>
              <a:tblPr firstRow="1" bandRow="1">
                <a:tableStyleId>{073A0DAA-6AF3-43AB-8588-CEC1D06C72B9}</a:tableStyleId>
              </a:tblPr>
              <a:tblGrid>
                <a:gridCol w="1769110"/>
                <a:gridCol w="1769110"/>
                <a:gridCol w="1769110"/>
                <a:gridCol w="1769110"/>
              </a:tblGrid>
              <a:tr h="513715">
                <a:tc>
                  <a:txBody>
                    <a:bodyPr/>
                    <a:p>
                      <a:r>
                        <a:t>Column Name</a:t>
                      </a:r>
                    </a:p>
                  </a:txBody>
                  <a:tcPr/>
                </a:tc>
                <a:tc>
                  <a:txBody>
                    <a:bodyPr/>
                    <a:p>
                      <a:r>
                        <a:t>Data Type</a:t>
                      </a:r>
                    </a:p>
                  </a:txBody>
                  <a:tcPr/>
                </a:tc>
                <a:tc>
                  <a:txBody>
                    <a:bodyPr/>
                    <a:p>
                      <a:r>
                        <a:t>Constraints</a:t>
                      </a:r>
                    </a:p>
                  </a:txBody>
                  <a:tcPr/>
                </a:tc>
                <a:tc>
                  <a:txBody>
                    <a:bodyPr/>
                    <a:p>
                      <a:r>
                        <a:t>Description</a:t>
                      </a:r>
                    </a:p>
                  </a:txBody>
                  <a:tcPr/>
                </a:tc>
              </a:tr>
              <a:tr h="1149350">
                <a:tc>
                  <a:txBody>
                    <a:bodyPr/>
                    <a:p>
                      <a:r>
                        <a:t>id</a:t>
                      </a:r>
                    </a:p>
                  </a:txBody>
                  <a:tcPr/>
                </a:tc>
                <a:tc>
                  <a:txBody>
                    <a:bodyPr/>
                    <a:p>
                      <a:r>
                        <a:t>BIGINT</a:t>
                      </a:r>
                    </a:p>
                  </a:txBody>
                  <a:tcPr/>
                </a:tc>
                <a:tc>
                  <a:txBody>
                    <a:bodyPr/>
                    <a:p>
                      <a:r>
                        <a:t>AUTO_INCREMENT, PRIMARY KEY</a:t>
                      </a:r>
                    </a:p>
                  </a:txBody>
                  <a:tcPr/>
                </a:tc>
                <a:tc>
                  <a:txBody>
                    <a:bodyPr/>
                    <a:p>
                      <a:r>
                        <a:t>Unique share identifier</a:t>
                      </a:r>
                    </a:p>
                  </a:txBody>
                  <a:tcPr/>
                </a:tc>
              </a:tr>
              <a:tr h="830580">
                <a:tc>
                  <a:txBody>
                    <a:bodyPr/>
                    <a:p>
                      <a:r>
                        <a:t>from_user_id</a:t>
                      </a:r>
                    </a:p>
                  </a:txBody>
                  <a:tcPr/>
                </a:tc>
                <a:tc>
                  <a:txBody>
                    <a:bodyPr/>
                    <a:p>
                      <a:r>
                        <a:t>BIGINT</a:t>
                      </a:r>
                    </a:p>
                  </a:txBody>
                  <a:tcPr/>
                </a:tc>
                <a:tc>
                  <a:txBody>
                    <a:bodyPr/>
                    <a:p>
                      <a:r>
                        <a:t>FOREIGN KEY</a:t>
                      </a:r>
                    </a:p>
                  </a:txBody>
                  <a:tcPr/>
                </a:tc>
                <a:tc>
                  <a:txBody>
                    <a:bodyPr/>
                    <a:p>
                      <a:r>
                        <a:t>User sharing the post</a:t>
                      </a:r>
                    </a:p>
                  </a:txBody>
                  <a:tcPr/>
                </a:tc>
              </a:tr>
              <a:tr h="922020">
                <a:tc>
                  <a:txBody>
                    <a:bodyPr/>
                    <a:p>
                      <a:r>
                        <a:t>to_user_id</a:t>
                      </a:r>
                    </a:p>
                  </a:txBody>
                  <a:tcPr/>
                </a:tc>
                <a:tc>
                  <a:txBody>
                    <a:bodyPr/>
                    <a:p>
                      <a:r>
                        <a:t>BIGINT</a:t>
                      </a:r>
                    </a:p>
                  </a:txBody>
                  <a:tcPr/>
                </a:tc>
                <a:tc>
                  <a:txBody>
                    <a:bodyPr/>
                    <a:p>
                      <a:r>
                        <a:t>FOREIGN KEY</a:t>
                      </a:r>
                    </a:p>
                  </a:txBody>
                  <a:tcPr/>
                </a:tc>
                <a:tc>
                  <a:txBody>
                    <a:bodyPr/>
                    <a:p>
                      <a:r>
                        <a:t>User receiving the post</a:t>
                      </a:r>
                    </a:p>
                  </a:txBody>
                  <a:tcPr/>
                </a:tc>
              </a:tr>
              <a:tr h="694690">
                <a:tc>
                  <a:txBody>
                    <a:bodyPr/>
                    <a:p>
                      <a:r>
                        <a:t>post_id</a:t>
                      </a:r>
                    </a:p>
                  </a:txBody>
                  <a:tcPr/>
                </a:tc>
                <a:tc>
                  <a:txBody>
                    <a:bodyPr/>
                    <a:p>
                      <a:r>
                        <a:t>BIGINT</a:t>
                      </a:r>
                    </a:p>
                  </a:txBody>
                  <a:tcPr/>
                </a:tc>
                <a:tc>
                  <a:txBody>
                    <a:bodyPr/>
                    <a:p>
                      <a:r>
                        <a:t>FOREIGN KEY</a:t>
                      </a:r>
                    </a:p>
                  </a:txBody>
                  <a:tcPr/>
                </a:tc>
                <a:tc>
                  <a:txBody>
                    <a:bodyPr/>
                    <a:p>
                      <a:r>
                        <a:t>Post being shared</a:t>
                      </a:r>
                    </a:p>
                  </a:txBody>
                  <a:tcPr/>
                </a:tc>
              </a:tr>
              <a:tr h="1103630">
                <a:tc>
                  <a:txBody>
                    <a:bodyPr/>
                    <a:p>
                      <a:r>
                        <a:t>created_at</a:t>
                      </a:r>
                    </a:p>
                  </a:txBody>
                  <a:tcPr/>
                </a:tc>
                <a:tc>
                  <a:txBody>
                    <a:bodyPr/>
                    <a:p>
                      <a:r>
                        <a:t>TIMESTAMP</a:t>
                      </a:r>
                    </a:p>
                  </a:txBody>
                  <a:tcPr/>
                </a:tc>
                <a:tc>
                  <a:txBody>
                    <a:bodyPr/>
                    <a:p>
                      <a:r>
                        <a:t>DEFAULT CURRENT_TIMESTAMP</a:t>
                      </a:r>
                    </a:p>
                  </a:txBody>
                  <a:tcPr/>
                </a:tc>
                <a:tc>
                  <a:txBody>
                    <a:bodyPr/>
                    <a:p>
                      <a:r>
                        <a:rPr dirty="0"/>
                        <a:t>Share creation timestamp</a:t>
                      </a:r>
                      <a:endParaRPr dirty="0"/>
                    </a:p>
                  </a:txBody>
                  <a:tcPr/>
                </a:tc>
              </a:tr>
            </a:tbl>
          </a:graphicData>
        </a:graphic>
      </p:graphicFrame>
      <p:graphicFrame>
        <p:nvGraphicFramePr>
          <p:cNvPr id="12" name="Table 11"/>
          <p:cNvGraphicFramePr>
            <a:graphicFrameLocks noGrp="1"/>
          </p:cNvGraphicFramePr>
          <p:nvPr>
            <p:custDataLst>
              <p:tags r:id="rId5"/>
            </p:custDataLst>
          </p:nvPr>
        </p:nvGraphicFramePr>
        <p:xfrm>
          <a:off x="9525000" y="3086100"/>
          <a:ext cx="7205980" cy="5150485"/>
        </p:xfrm>
        <a:graphic>
          <a:graphicData uri="http://schemas.openxmlformats.org/drawingml/2006/table">
            <a:tbl>
              <a:tblPr firstRow="1" bandRow="1">
                <a:tableStyleId>{073A0DAA-6AF3-43AB-8588-CEC1D06C72B9}</a:tableStyleId>
              </a:tblPr>
              <a:tblGrid>
                <a:gridCol w="1801495"/>
                <a:gridCol w="1801495"/>
                <a:gridCol w="1801495"/>
                <a:gridCol w="1801495"/>
              </a:tblGrid>
              <a:tr h="588645">
                <a:tc>
                  <a:txBody>
                    <a:bodyPr/>
                    <a:p>
                      <a:r>
                        <a:t>Column Name</a:t>
                      </a:r>
                    </a:p>
                  </a:txBody>
                  <a:tcPr/>
                </a:tc>
                <a:tc>
                  <a:txBody>
                    <a:bodyPr/>
                    <a:p>
                      <a:r>
                        <a:t>Data Type</a:t>
                      </a:r>
                    </a:p>
                  </a:txBody>
                  <a:tcPr/>
                </a:tc>
                <a:tc>
                  <a:txBody>
                    <a:bodyPr/>
                    <a:p>
                      <a:r>
                        <a:t>Constraints</a:t>
                      </a:r>
                    </a:p>
                  </a:txBody>
                  <a:tcPr/>
                </a:tc>
                <a:tc>
                  <a:txBody>
                    <a:bodyPr/>
                    <a:p>
                      <a:r>
                        <a:t>Description</a:t>
                      </a:r>
                    </a:p>
                  </a:txBody>
                  <a:tcPr/>
                </a:tc>
              </a:tr>
              <a:tr h="1029970">
                <a:tc>
                  <a:txBody>
                    <a:bodyPr/>
                    <a:p>
                      <a:r>
                        <a:t>id</a:t>
                      </a:r>
                    </a:p>
                  </a:txBody>
                  <a:tcPr/>
                </a:tc>
                <a:tc>
                  <a:txBody>
                    <a:bodyPr/>
                    <a:p>
                      <a:r>
                        <a:t>BIGINT</a:t>
                      </a:r>
                    </a:p>
                  </a:txBody>
                  <a:tcPr/>
                </a:tc>
                <a:tc>
                  <a:txBody>
                    <a:bodyPr/>
                    <a:p>
                      <a:r>
                        <a:t>AUTO_INCREMENT, PRIMARY KEY</a:t>
                      </a:r>
                    </a:p>
                  </a:txBody>
                  <a:tcPr/>
                </a:tc>
                <a:tc>
                  <a:txBody>
                    <a:bodyPr/>
                    <a:p>
                      <a:r>
                        <a:t>Unique saved post identifier</a:t>
                      </a:r>
                    </a:p>
                  </a:txBody>
                  <a:tcPr/>
                </a:tc>
              </a:tr>
              <a:tr h="1030605">
                <a:tc>
                  <a:txBody>
                    <a:bodyPr/>
                    <a:p>
                      <a:r>
                        <a:t>user_id</a:t>
                      </a:r>
                    </a:p>
                  </a:txBody>
                  <a:tcPr/>
                </a:tc>
                <a:tc>
                  <a:txBody>
                    <a:bodyPr/>
                    <a:p>
                      <a:r>
                        <a:t>BIGINT</a:t>
                      </a:r>
                    </a:p>
                  </a:txBody>
                  <a:tcPr/>
                </a:tc>
                <a:tc>
                  <a:txBody>
                    <a:bodyPr/>
                    <a:p>
                      <a:r>
                        <a:t>FOREIGN KEY</a:t>
                      </a:r>
                    </a:p>
                  </a:txBody>
                  <a:tcPr/>
                </a:tc>
                <a:tc>
                  <a:txBody>
                    <a:bodyPr/>
                    <a:p>
                      <a:r>
                        <a:t>User who saved the post</a:t>
                      </a:r>
                    </a:p>
                  </a:txBody>
                  <a:tcPr/>
                </a:tc>
              </a:tr>
              <a:tr h="1029335">
                <a:tc>
                  <a:txBody>
                    <a:bodyPr/>
                    <a:p>
                      <a:r>
                        <a:t>post_id</a:t>
                      </a:r>
                    </a:p>
                  </a:txBody>
                  <a:tcPr/>
                </a:tc>
                <a:tc>
                  <a:txBody>
                    <a:bodyPr/>
                    <a:p>
                      <a:r>
                        <a:t>BIGINT</a:t>
                      </a:r>
                    </a:p>
                  </a:txBody>
                  <a:tcPr/>
                </a:tc>
                <a:tc>
                  <a:txBody>
                    <a:bodyPr/>
                    <a:p>
                      <a:r>
                        <a:t>FOREIGN KEY</a:t>
                      </a:r>
                    </a:p>
                  </a:txBody>
                  <a:tcPr/>
                </a:tc>
                <a:tc>
                  <a:txBody>
                    <a:bodyPr/>
                    <a:p>
                      <a:r>
                        <a:t>Post that was saved</a:t>
                      </a:r>
                    </a:p>
                  </a:txBody>
                  <a:tcPr/>
                </a:tc>
              </a:tr>
              <a:tr h="1471930">
                <a:tc>
                  <a:txBody>
                    <a:bodyPr/>
                    <a:p>
                      <a:r>
                        <a:t>created_at</a:t>
                      </a:r>
                    </a:p>
                  </a:txBody>
                  <a:tcPr/>
                </a:tc>
                <a:tc>
                  <a:txBody>
                    <a:bodyPr/>
                    <a:p>
                      <a:r>
                        <a:t>TIMESTAMP</a:t>
                      </a:r>
                    </a:p>
                  </a:txBody>
                  <a:tcPr/>
                </a:tc>
                <a:tc>
                  <a:txBody>
                    <a:bodyPr/>
                    <a:p>
                      <a:r>
                        <a:t>DEFAULT CURRENT_TIMESTAMP</a:t>
                      </a:r>
                    </a:p>
                  </a:txBody>
                  <a:tcPr/>
                </a:tc>
                <a:tc>
                  <a:txBody>
                    <a:bodyPr/>
                    <a:p>
                      <a:r>
                        <a:rPr dirty="0"/>
                        <a:t>Save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Follows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Messages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134360"/>
          <a:ext cx="7076440" cy="4746625"/>
        </p:xfrm>
        <a:graphic>
          <a:graphicData uri="http://schemas.openxmlformats.org/drawingml/2006/table">
            <a:tbl>
              <a:tblPr firstRow="1" bandRow="1">
                <a:tableStyleId>{073A0DAA-6AF3-43AB-8588-CEC1D06C72B9}</a:tableStyleId>
              </a:tblPr>
              <a:tblGrid>
                <a:gridCol w="1769110"/>
                <a:gridCol w="1769110"/>
                <a:gridCol w="1769110"/>
                <a:gridCol w="1769110"/>
              </a:tblGrid>
              <a:tr h="695325">
                <a:tc>
                  <a:txBody>
                    <a:bodyPr/>
                    <a:p>
                      <a:r>
                        <a:t>Column Name</a:t>
                      </a:r>
                    </a:p>
                  </a:txBody>
                  <a:tcPr/>
                </a:tc>
                <a:tc>
                  <a:txBody>
                    <a:bodyPr/>
                    <a:p>
                      <a:r>
                        <a:t>Data Type</a:t>
                      </a:r>
                    </a:p>
                  </a:txBody>
                  <a:tcPr/>
                </a:tc>
                <a:tc>
                  <a:txBody>
                    <a:bodyPr/>
                    <a:p>
                      <a:r>
                        <a:t>Constraints</a:t>
                      </a:r>
                    </a:p>
                  </a:txBody>
                  <a:tcPr/>
                </a:tc>
                <a:tc>
                  <a:txBody>
                    <a:bodyPr/>
                    <a:p>
                      <a:r>
                        <a:t>Description</a:t>
                      </a:r>
                    </a:p>
                  </a:txBody>
                  <a:tcPr/>
                </a:tc>
              </a:tr>
              <a:tr h="1158240">
                <a:tc>
                  <a:txBody>
                    <a:bodyPr/>
                    <a:p>
                      <a:r>
                        <a:t>id</a:t>
                      </a:r>
                    </a:p>
                  </a:txBody>
                  <a:tcPr/>
                </a:tc>
                <a:tc>
                  <a:txBody>
                    <a:bodyPr/>
                    <a:p>
                      <a:r>
                        <a:t>BIGINT</a:t>
                      </a:r>
                    </a:p>
                  </a:txBody>
                  <a:tcPr/>
                </a:tc>
                <a:tc>
                  <a:txBody>
                    <a:bodyPr/>
                    <a:p>
                      <a:r>
                        <a:t>AUTO_INCREMENT, PRIMARY KEY</a:t>
                      </a:r>
                    </a:p>
                  </a:txBody>
                  <a:tcPr/>
                </a:tc>
                <a:tc>
                  <a:txBody>
                    <a:bodyPr/>
                    <a:p>
                      <a:r>
                        <a:t>Unique follow identifier</a:t>
                      </a:r>
                    </a:p>
                  </a:txBody>
                  <a:tcPr/>
                </a:tc>
              </a:tr>
              <a:tr h="664845">
                <a:tc>
                  <a:txBody>
                    <a:bodyPr/>
                    <a:p>
                      <a:r>
                        <a:t>follower_id</a:t>
                      </a:r>
                    </a:p>
                  </a:txBody>
                  <a:tcPr/>
                </a:tc>
                <a:tc>
                  <a:txBody>
                    <a:bodyPr/>
                    <a:p>
                      <a:r>
                        <a:t>BIGINT</a:t>
                      </a:r>
                    </a:p>
                  </a:txBody>
                  <a:tcPr/>
                </a:tc>
                <a:tc>
                  <a:txBody>
                    <a:bodyPr/>
                    <a:p>
                      <a:r>
                        <a:t>FOREIGN KEY</a:t>
                      </a:r>
                    </a:p>
                  </a:txBody>
                  <a:tcPr/>
                </a:tc>
                <a:tc>
                  <a:txBody>
                    <a:bodyPr/>
                    <a:p>
                      <a:r>
                        <a:t>User who follows</a:t>
                      </a:r>
                    </a:p>
                  </a:txBody>
                  <a:tcPr/>
                </a:tc>
              </a:tr>
              <a:tr h="917575">
                <a:tc>
                  <a:txBody>
                    <a:bodyPr/>
                    <a:p>
                      <a:r>
                        <a:t>followed_id</a:t>
                      </a:r>
                    </a:p>
                  </a:txBody>
                  <a:tcPr/>
                </a:tc>
                <a:tc>
                  <a:txBody>
                    <a:bodyPr/>
                    <a:p>
                      <a:r>
                        <a:t>BIGINT</a:t>
                      </a:r>
                    </a:p>
                  </a:txBody>
                  <a:tcPr/>
                </a:tc>
                <a:tc>
                  <a:txBody>
                    <a:bodyPr/>
                    <a:p>
                      <a:r>
                        <a:t>FOREIGN KEY</a:t>
                      </a:r>
                    </a:p>
                  </a:txBody>
                  <a:tcPr/>
                </a:tc>
                <a:tc>
                  <a:txBody>
                    <a:bodyPr/>
                    <a:p>
                      <a:r>
                        <a:t>User being followed</a:t>
                      </a:r>
                    </a:p>
                  </a:txBody>
                  <a:tcPr/>
                </a:tc>
              </a:tr>
              <a:tr h="1310640">
                <a:tc>
                  <a:txBody>
                    <a:bodyPr/>
                    <a:p>
                      <a:r>
                        <a:t>created_at</a:t>
                      </a:r>
                    </a:p>
                  </a:txBody>
                  <a:tcPr/>
                </a:tc>
                <a:tc>
                  <a:txBody>
                    <a:bodyPr/>
                    <a:p>
                      <a:r>
                        <a:t>TIMESTAMP</a:t>
                      </a:r>
                    </a:p>
                  </a:txBody>
                  <a:tcPr/>
                </a:tc>
                <a:tc>
                  <a:txBody>
                    <a:bodyPr/>
                    <a:p>
                      <a:r>
                        <a:t>DEFAULT CURRENT_TIMESTAMP</a:t>
                      </a:r>
                    </a:p>
                  </a:txBody>
                  <a:tcPr/>
                </a:tc>
                <a:tc>
                  <a:txBody>
                    <a:bodyPr/>
                    <a:p>
                      <a:r>
                        <a:rPr dirty="0"/>
                        <a:t>Follow creation timestamp</a:t>
                      </a:r>
                      <a:endParaRPr dirty="0"/>
                    </a:p>
                  </a:txBody>
                  <a:tcPr/>
                </a:tc>
              </a:tr>
            </a:tbl>
          </a:graphicData>
        </a:graphic>
      </p:graphicFrame>
      <p:graphicFrame>
        <p:nvGraphicFramePr>
          <p:cNvPr id="9" name="Table 8"/>
          <p:cNvGraphicFramePr>
            <a:graphicFrameLocks noGrp="1"/>
          </p:cNvGraphicFramePr>
          <p:nvPr>
            <p:custDataLst>
              <p:tags r:id="rId6"/>
            </p:custDataLst>
          </p:nvPr>
        </p:nvGraphicFramePr>
        <p:xfrm>
          <a:off x="9450705" y="3134360"/>
          <a:ext cx="7194550" cy="4745990"/>
        </p:xfrm>
        <a:graphic>
          <a:graphicData uri="http://schemas.openxmlformats.org/drawingml/2006/table">
            <a:tbl>
              <a:tblPr firstRow="1" bandRow="1">
                <a:tableStyleId>{073A0DAA-6AF3-43AB-8588-CEC1D06C72B9}</a:tableStyleId>
              </a:tblPr>
              <a:tblGrid>
                <a:gridCol w="1798320"/>
                <a:gridCol w="1798955"/>
                <a:gridCol w="1798320"/>
                <a:gridCol w="1798955"/>
              </a:tblGrid>
              <a:tr h="438785">
                <a:tc>
                  <a:txBody>
                    <a:bodyPr/>
                    <a:p>
                      <a:r>
                        <a:t>Column Name</a:t>
                      </a:r>
                    </a:p>
                  </a:txBody>
                  <a:tcPr/>
                </a:tc>
                <a:tc>
                  <a:txBody>
                    <a:bodyPr/>
                    <a:p>
                      <a:r>
                        <a:t>Data Type</a:t>
                      </a:r>
                    </a:p>
                  </a:txBody>
                  <a:tcPr/>
                </a:tc>
                <a:tc>
                  <a:txBody>
                    <a:bodyPr/>
                    <a:p>
                      <a:r>
                        <a:t>Constraints</a:t>
                      </a:r>
                    </a:p>
                  </a:txBody>
                  <a:tcPr/>
                </a:tc>
                <a:tc>
                  <a:txBody>
                    <a:bodyPr/>
                    <a:p>
                      <a:r>
                        <a:t>Description</a:t>
                      </a:r>
                    </a:p>
                  </a:txBody>
                  <a:tcPr/>
                </a:tc>
              </a:tr>
              <a:tr h="979805">
                <a:tc>
                  <a:txBody>
                    <a:bodyPr/>
                    <a:p>
                      <a:r>
                        <a:t>id</a:t>
                      </a:r>
                    </a:p>
                  </a:txBody>
                  <a:tcPr/>
                </a:tc>
                <a:tc>
                  <a:txBody>
                    <a:bodyPr/>
                    <a:p>
                      <a:r>
                        <a:t>BIGINT</a:t>
                      </a:r>
                    </a:p>
                  </a:txBody>
                  <a:tcPr/>
                </a:tc>
                <a:tc>
                  <a:txBody>
                    <a:bodyPr/>
                    <a:p>
                      <a:r>
                        <a:t>AUTO_INCREMENT, PRIMARY KEY</a:t>
                      </a:r>
                    </a:p>
                  </a:txBody>
                  <a:tcPr/>
                </a:tc>
                <a:tc>
                  <a:txBody>
                    <a:bodyPr/>
                    <a:p>
                      <a:r>
                        <a:t>Unique message identifier</a:t>
                      </a:r>
                    </a:p>
                  </a:txBody>
                  <a:tcPr/>
                </a:tc>
              </a:tr>
              <a:tr h="738505">
                <a:tc>
                  <a:txBody>
                    <a:bodyPr/>
                    <a:p>
                      <a:r>
                        <a:t>sender_id</a:t>
                      </a:r>
                    </a:p>
                  </a:txBody>
                  <a:tcPr/>
                </a:tc>
                <a:tc>
                  <a:txBody>
                    <a:bodyPr/>
                    <a:p>
                      <a:r>
                        <a:t>BIGINT</a:t>
                      </a:r>
                    </a:p>
                  </a:txBody>
                  <a:tcPr/>
                </a:tc>
                <a:tc>
                  <a:txBody>
                    <a:bodyPr/>
                    <a:p>
                      <a:r>
                        <a:t>FOREIGN KEY</a:t>
                      </a:r>
                    </a:p>
                  </a:txBody>
                  <a:tcPr/>
                </a:tc>
                <a:tc>
                  <a:txBody>
                    <a:bodyPr/>
                    <a:p>
                      <a:r>
                        <a:t>Sender of the message</a:t>
                      </a:r>
                    </a:p>
                  </a:txBody>
                  <a:tcPr/>
                </a:tc>
              </a:tr>
              <a:tr h="786130">
                <a:tc>
                  <a:txBody>
                    <a:bodyPr/>
                    <a:p>
                      <a:r>
                        <a:t>receiver_id</a:t>
                      </a:r>
                    </a:p>
                  </a:txBody>
                  <a:tcPr/>
                </a:tc>
                <a:tc>
                  <a:txBody>
                    <a:bodyPr/>
                    <a:p>
                      <a:r>
                        <a:t>BIGINT</a:t>
                      </a:r>
                    </a:p>
                  </a:txBody>
                  <a:tcPr/>
                </a:tc>
                <a:tc>
                  <a:txBody>
                    <a:bodyPr/>
                    <a:p>
                      <a:r>
                        <a:t>FOREIGN KEY</a:t>
                      </a:r>
                    </a:p>
                  </a:txBody>
                  <a:tcPr/>
                </a:tc>
                <a:tc>
                  <a:txBody>
                    <a:bodyPr/>
                    <a:p>
                      <a:r>
                        <a:t>Receiver of the message</a:t>
                      </a:r>
                    </a:p>
                  </a:txBody>
                  <a:tcPr/>
                </a:tc>
              </a:tr>
              <a:tr h="748030">
                <a:tc>
                  <a:txBody>
                    <a:bodyPr/>
                    <a:p>
                      <a:r>
                        <a:t>message</a:t>
                      </a:r>
                    </a:p>
                  </a:txBody>
                  <a:tcPr/>
                </a:tc>
                <a:tc>
                  <a:txBody>
                    <a:bodyPr/>
                    <a:p>
                      <a:r>
                        <a:t>TEXT</a:t>
                      </a:r>
                    </a:p>
                  </a:txBody>
                  <a:tcPr/>
                </a:tc>
                <a:tc>
                  <a:txBody>
                    <a:bodyPr/>
                    <a:p>
                      <a:r>
                        <a:t>NOT NULL</a:t>
                      </a:r>
                    </a:p>
                  </a:txBody>
                  <a:tcPr/>
                </a:tc>
                <a:tc>
                  <a:txBody>
                    <a:bodyPr/>
                    <a:p>
                      <a:r>
                        <a:t>Content of the message</a:t>
                      </a:r>
                    </a:p>
                  </a:txBody>
                  <a:tcPr/>
                </a:tc>
              </a:tr>
              <a:tr h="1054735">
                <a:tc>
                  <a:txBody>
                    <a:bodyPr/>
                    <a:p>
                      <a:r>
                        <a:t>created_at</a:t>
                      </a:r>
                    </a:p>
                  </a:txBody>
                  <a:tcPr/>
                </a:tc>
                <a:tc>
                  <a:txBody>
                    <a:bodyPr/>
                    <a:p>
                      <a:r>
                        <a:t>TIMESTAMP</a:t>
                      </a:r>
                    </a:p>
                  </a:txBody>
                  <a:tcPr/>
                </a:tc>
                <a:tc>
                  <a:txBody>
                    <a:bodyPr/>
                    <a:p>
                      <a:r>
                        <a:t>DEFAULT CURRENT_TIMESTAMP</a:t>
                      </a:r>
                    </a:p>
                  </a:txBody>
                  <a:tcPr/>
                </a:tc>
                <a:tc>
                  <a:txBody>
                    <a:bodyPr/>
                    <a:p>
                      <a:r>
                        <a:rPr dirty="0"/>
                        <a:t>Message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User_Blocks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Reports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graphicFrame>
        <p:nvGraphicFramePr>
          <p:cNvPr id="5" name="Table 4"/>
          <p:cNvGraphicFramePr>
            <a:graphicFrameLocks noGrp="1"/>
          </p:cNvGraphicFramePr>
          <p:nvPr>
            <p:custDataLst>
              <p:tags r:id="rId4"/>
            </p:custDataLst>
          </p:nvPr>
        </p:nvGraphicFramePr>
        <p:xfrm>
          <a:off x="1295400" y="3162300"/>
          <a:ext cx="7068820" cy="4895850"/>
        </p:xfrm>
        <a:graphic>
          <a:graphicData uri="http://schemas.openxmlformats.org/drawingml/2006/table">
            <a:tbl>
              <a:tblPr firstRow="1" bandRow="1">
                <a:tableStyleId>{073A0DAA-6AF3-43AB-8588-CEC1D06C72B9}</a:tableStyleId>
              </a:tblPr>
              <a:tblGrid>
                <a:gridCol w="1767205"/>
                <a:gridCol w="1767205"/>
                <a:gridCol w="1767205"/>
                <a:gridCol w="1767205"/>
              </a:tblGrid>
              <a:tr h="586105">
                <a:tc>
                  <a:txBody>
                    <a:bodyPr/>
                    <a:p>
                      <a:r>
                        <a:t>Column Name</a:t>
                      </a:r>
                    </a:p>
                  </a:txBody>
                  <a:tcPr/>
                </a:tc>
                <a:tc>
                  <a:txBody>
                    <a:bodyPr/>
                    <a:p>
                      <a:r>
                        <a:t>Data Type</a:t>
                      </a:r>
                    </a:p>
                  </a:txBody>
                  <a:tcPr/>
                </a:tc>
                <a:tc>
                  <a:txBody>
                    <a:bodyPr/>
                    <a:p>
                      <a:r>
                        <a:t>Constraints</a:t>
                      </a:r>
                    </a:p>
                  </a:txBody>
                  <a:tcPr/>
                </a:tc>
                <a:tc>
                  <a:txBody>
                    <a:bodyPr/>
                    <a:p>
                      <a:r>
                        <a:t>Description</a:t>
                      </a:r>
                    </a:p>
                  </a:txBody>
                  <a:tcPr/>
                </a:tc>
              </a:tr>
              <a:tr h="1310005">
                <a:tc>
                  <a:txBody>
                    <a:bodyPr/>
                    <a:p>
                      <a:r>
                        <a:t>id</a:t>
                      </a:r>
                    </a:p>
                  </a:txBody>
                  <a:tcPr/>
                </a:tc>
                <a:tc>
                  <a:txBody>
                    <a:bodyPr/>
                    <a:p>
                      <a:r>
                        <a:t>BIGINT</a:t>
                      </a:r>
                    </a:p>
                  </a:txBody>
                  <a:tcPr/>
                </a:tc>
                <a:tc>
                  <a:txBody>
                    <a:bodyPr/>
                    <a:p>
                      <a:r>
                        <a:t>AUTO_INCREMENT, PRIMARY KEY</a:t>
                      </a:r>
                    </a:p>
                  </a:txBody>
                  <a:tcPr/>
                </a:tc>
                <a:tc>
                  <a:txBody>
                    <a:bodyPr/>
                    <a:p>
                      <a:r>
                        <a:t>Unique block identifier</a:t>
                      </a:r>
                    </a:p>
                  </a:txBody>
                  <a:tcPr/>
                </a:tc>
              </a:tr>
              <a:tr h="1103630">
                <a:tc>
                  <a:txBody>
                    <a:bodyPr/>
                    <a:p>
                      <a:r>
                        <a:t>blocked_by</a:t>
                      </a:r>
                    </a:p>
                  </a:txBody>
                  <a:tcPr/>
                </a:tc>
                <a:tc>
                  <a:txBody>
                    <a:bodyPr/>
                    <a:p>
                      <a:r>
                        <a:t>BIGINT</a:t>
                      </a:r>
                    </a:p>
                  </a:txBody>
                  <a:tcPr/>
                </a:tc>
                <a:tc>
                  <a:txBody>
                    <a:bodyPr/>
                    <a:p>
                      <a:r>
                        <a:t>FOREIGN KEY</a:t>
                      </a:r>
                    </a:p>
                  </a:txBody>
                  <a:tcPr/>
                </a:tc>
                <a:tc>
                  <a:txBody>
                    <a:bodyPr/>
                    <a:p>
                      <a:r>
                        <a:t>User who blocked another</a:t>
                      </a:r>
                    </a:p>
                  </a:txBody>
                  <a:tcPr/>
                </a:tc>
              </a:tr>
              <a:tr h="637540">
                <a:tc>
                  <a:txBody>
                    <a:bodyPr/>
                    <a:p>
                      <a:r>
                        <a:t>blocked_user</a:t>
                      </a:r>
                    </a:p>
                  </a:txBody>
                  <a:tcPr/>
                </a:tc>
                <a:tc>
                  <a:txBody>
                    <a:bodyPr/>
                    <a:p>
                      <a:r>
                        <a:t>BIGINT</a:t>
                      </a:r>
                    </a:p>
                  </a:txBody>
                  <a:tcPr/>
                </a:tc>
                <a:tc>
                  <a:txBody>
                    <a:bodyPr/>
                    <a:p>
                      <a:r>
                        <a:t>FOREIGN KEY</a:t>
                      </a:r>
                    </a:p>
                  </a:txBody>
                  <a:tcPr/>
                </a:tc>
                <a:tc>
                  <a:txBody>
                    <a:bodyPr/>
                    <a:p>
                      <a:r>
                        <a:t>Blocked user</a:t>
                      </a:r>
                    </a:p>
                  </a:txBody>
                  <a:tcPr/>
                </a:tc>
              </a:tr>
              <a:tr h="1258570">
                <a:tc>
                  <a:txBody>
                    <a:bodyPr/>
                    <a:p>
                      <a:r>
                        <a:t>created_at</a:t>
                      </a:r>
                    </a:p>
                  </a:txBody>
                  <a:tcPr/>
                </a:tc>
                <a:tc>
                  <a:txBody>
                    <a:bodyPr/>
                    <a:p>
                      <a:r>
                        <a:t>TIMESTAMP</a:t>
                      </a:r>
                    </a:p>
                  </a:txBody>
                  <a:tcPr/>
                </a:tc>
                <a:tc>
                  <a:txBody>
                    <a:bodyPr/>
                    <a:p>
                      <a:r>
                        <a:t>DEFAULT CURRENT_TIMESTAMP</a:t>
                      </a:r>
                    </a:p>
                  </a:txBody>
                  <a:tcPr/>
                </a:tc>
                <a:tc>
                  <a:txBody>
                    <a:bodyPr/>
                    <a:p>
                      <a:r>
                        <a:rPr dirty="0"/>
                        <a:t>Block creation timestamp</a:t>
                      </a:r>
                      <a:endParaRPr dirty="0"/>
                    </a:p>
                  </a:txBody>
                  <a:tcPr/>
                </a:tc>
              </a:tr>
            </a:tbl>
          </a:graphicData>
        </a:graphic>
      </p:graphicFrame>
      <p:graphicFrame>
        <p:nvGraphicFramePr>
          <p:cNvPr id="9" name="Table 8"/>
          <p:cNvGraphicFramePr>
            <a:graphicFrameLocks noGrp="1"/>
          </p:cNvGraphicFramePr>
          <p:nvPr>
            <p:custDataLst>
              <p:tags r:id="rId5"/>
            </p:custDataLst>
          </p:nvPr>
        </p:nvGraphicFramePr>
        <p:xfrm>
          <a:off x="9525000" y="3230245"/>
          <a:ext cx="7294880" cy="4787900"/>
        </p:xfrm>
        <a:graphic>
          <a:graphicData uri="http://schemas.openxmlformats.org/drawingml/2006/table">
            <a:tbl>
              <a:tblPr firstRow="1" bandRow="1">
                <a:tableStyleId>{073A0DAA-6AF3-43AB-8588-CEC1D06C72B9}</a:tableStyleId>
              </a:tblPr>
              <a:tblGrid>
                <a:gridCol w="1823720"/>
                <a:gridCol w="1823720"/>
                <a:gridCol w="1823720"/>
                <a:gridCol w="1823720"/>
              </a:tblGrid>
              <a:tr h="431800">
                <a:tc>
                  <a:txBody>
                    <a:bodyPr/>
                    <a:p>
                      <a:r>
                        <a:t>Column Name</a:t>
                      </a:r>
                    </a:p>
                  </a:txBody>
                  <a:tcPr/>
                </a:tc>
                <a:tc>
                  <a:txBody>
                    <a:bodyPr/>
                    <a:p>
                      <a:r>
                        <a:t>Data Type</a:t>
                      </a:r>
                    </a:p>
                  </a:txBody>
                  <a:tcPr/>
                </a:tc>
                <a:tc>
                  <a:txBody>
                    <a:bodyPr/>
                    <a:p>
                      <a:r>
                        <a:t>Constraints</a:t>
                      </a:r>
                    </a:p>
                  </a:txBody>
                  <a:tcPr/>
                </a:tc>
                <a:tc>
                  <a:txBody>
                    <a:bodyPr/>
                    <a:p>
                      <a:r>
                        <a:t>Description</a:t>
                      </a:r>
                    </a:p>
                  </a:txBody>
                  <a:tcPr/>
                </a:tc>
              </a:tr>
              <a:tr h="937260">
                <a:tc>
                  <a:txBody>
                    <a:bodyPr/>
                    <a:p>
                      <a:r>
                        <a:t>id</a:t>
                      </a:r>
                    </a:p>
                  </a:txBody>
                  <a:tcPr/>
                </a:tc>
                <a:tc>
                  <a:txBody>
                    <a:bodyPr/>
                    <a:p>
                      <a:r>
                        <a:t>BIGINT</a:t>
                      </a:r>
                    </a:p>
                  </a:txBody>
                  <a:tcPr/>
                </a:tc>
                <a:tc>
                  <a:txBody>
                    <a:bodyPr/>
                    <a:p>
                      <a:r>
                        <a:t>AUTO_INCREMENT, PRIMARY KEY</a:t>
                      </a:r>
                    </a:p>
                  </a:txBody>
                  <a:tcPr/>
                </a:tc>
                <a:tc>
                  <a:txBody>
                    <a:bodyPr/>
                    <a:p>
                      <a:r>
                        <a:t>Unique report identifier</a:t>
                      </a:r>
                    </a:p>
                  </a:txBody>
                  <a:tcPr/>
                </a:tc>
              </a:tr>
              <a:tr h="756285">
                <a:tc>
                  <a:txBody>
                    <a:bodyPr/>
                    <a:p>
                      <a:r>
                        <a:t>reported_by</a:t>
                      </a:r>
                    </a:p>
                  </a:txBody>
                  <a:tcPr/>
                </a:tc>
                <a:tc>
                  <a:txBody>
                    <a:bodyPr/>
                    <a:p>
                      <a:r>
                        <a:t>BIGINT</a:t>
                      </a:r>
                    </a:p>
                  </a:txBody>
                  <a:tcPr/>
                </a:tc>
                <a:tc>
                  <a:txBody>
                    <a:bodyPr/>
                    <a:p>
                      <a:r>
                        <a:t>FOREIGN KEY</a:t>
                      </a:r>
                    </a:p>
                  </a:txBody>
                  <a:tcPr/>
                </a:tc>
                <a:tc>
                  <a:txBody>
                    <a:bodyPr/>
                    <a:p>
                      <a:r>
                        <a:t>User reporting another</a:t>
                      </a:r>
                    </a:p>
                  </a:txBody>
                  <a:tcPr/>
                </a:tc>
              </a:tr>
              <a:tr h="755650">
                <a:tc>
                  <a:txBody>
                    <a:bodyPr/>
                    <a:p>
                      <a:r>
                        <a:t>reported_user</a:t>
                      </a:r>
                    </a:p>
                  </a:txBody>
                  <a:tcPr/>
                </a:tc>
                <a:tc>
                  <a:txBody>
                    <a:bodyPr/>
                    <a:p>
                      <a:r>
                        <a:t>BIGINT</a:t>
                      </a:r>
                    </a:p>
                  </a:txBody>
                  <a:tcPr/>
                </a:tc>
                <a:tc>
                  <a:txBody>
                    <a:bodyPr/>
                    <a:p>
                      <a:r>
                        <a:t>FOREIGN KEY</a:t>
                      </a:r>
                    </a:p>
                  </a:txBody>
                  <a:tcPr/>
                </a:tc>
                <a:tc>
                  <a:txBody>
                    <a:bodyPr/>
                    <a:p>
                      <a:r>
                        <a:t>User being reported</a:t>
                      </a:r>
                    </a:p>
                  </a:txBody>
                  <a:tcPr/>
                </a:tc>
              </a:tr>
              <a:tr h="826135">
                <a:tc>
                  <a:txBody>
                    <a:bodyPr/>
                    <a:p>
                      <a:r>
                        <a:t>approval</a:t>
                      </a:r>
                    </a:p>
                  </a:txBody>
                  <a:tcPr/>
                </a:tc>
                <a:tc>
                  <a:txBody>
                    <a:bodyPr/>
                    <a:p>
                      <a:r>
                        <a:t>BOOLEAN</a:t>
                      </a:r>
                    </a:p>
                  </a:txBody>
                  <a:tcPr/>
                </a:tc>
                <a:tc>
                  <a:txBody>
                    <a:bodyPr/>
                    <a:p>
                      <a:r>
                        <a:t>DEFAULT FALSE</a:t>
                      </a:r>
                    </a:p>
                  </a:txBody>
                  <a:tcPr/>
                </a:tc>
                <a:tc>
                  <a:txBody>
                    <a:bodyPr/>
                    <a:p>
                      <a:r>
                        <a:t>Approval status of report</a:t>
                      </a:r>
                    </a:p>
                  </a:txBody>
                  <a:tcPr/>
                </a:tc>
              </a:tr>
              <a:tr h="1080770">
                <a:tc>
                  <a:txBody>
                    <a:bodyPr/>
                    <a:p>
                      <a:r>
                        <a:t>created_at</a:t>
                      </a:r>
                    </a:p>
                  </a:txBody>
                  <a:tcPr/>
                </a:tc>
                <a:tc>
                  <a:txBody>
                    <a:bodyPr/>
                    <a:p>
                      <a:r>
                        <a:t>TIMESTAMP</a:t>
                      </a:r>
                    </a:p>
                  </a:txBody>
                  <a:tcPr/>
                </a:tc>
                <a:tc>
                  <a:txBody>
                    <a:bodyPr/>
                    <a:p>
                      <a:r>
                        <a:t>DEFAULT CURRENT_TIMESTAMP</a:t>
                      </a:r>
                    </a:p>
                  </a:txBody>
                  <a:tcPr/>
                </a:tc>
                <a:tc>
                  <a:txBody>
                    <a:bodyPr/>
                    <a:p>
                      <a:r>
                        <a:rPr dirty="0"/>
                        <a:t>Report creation timestamp</a:t>
                      </a:r>
                      <a:endParaRPr dirty="0"/>
                    </a:p>
                  </a:txBody>
                  <a:tcPr/>
                </a:tc>
              </a:tr>
            </a:tbl>
          </a:graphicData>
        </a:graphic>
      </p:graphicFrame>
      <p:sp>
        <p:nvSpPr>
          <p:cNvPr id="4" name="Freeform 4"/>
          <p:cNvSpPr/>
          <p:nvPr/>
        </p:nvSpPr>
        <p:spPr>
          <a:xfrm rot="3437212">
            <a:off x="14093990" y="6679074"/>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6"/>
            <a:stretch>
              <a:fillRect/>
            </a:stretch>
          </a:blipFill>
        </p:spPr>
      </p:sp>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12335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Admin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Complaints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162300"/>
          <a:ext cx="7068820" cy="4896485"/>
        </p:xfrm>
        <a:graphic>
          <a:graphicData uri="http://schemas.openxmlformats.org/drawingml/2006/table">
            <a:tbl>
              <a:tblPr firstRow="1" bandRow="1">
                <a:tableStyleId>{073A0DAA-6AF3-43AB-8588-CEC1D06C72B9}</a:tableStyleId>
              </a:tblPr>
              <a:tblGrid>
                <a:gridCol w="1767205"/>
                <a:gridCol w="1767205"/>
                <a:gridCol w="1767205"/>
                <a:gridCol w="1767205"/>
              </a:tblGrid>
              <a:tr h="477520">
                <a:tc>
                  <a:txBody>
                    <a:bodyPr/>
                    <a:p>
                      <a:r>
                        <a:t>Column Name</a:t>
                      </a:r>
                    </a:p>
                  </a:txBody>
                  <a:tcPr/>
                </a:tc>
                <a:tc>
                  <a:txBody>
                    <a:bodyPr/>
                    <a:p>
                      <a:r>
                        <a:t>Data Type</a:t>
                      </a:r>
                    </a:p>
                  </a:txBody>
                  <a:tcPr/>
                </a:tc>
                <a:tc>
                  <a:txBody>
                    <a:bodyPr/>
                    <a:p>
                      <a:r>
                        <a:t>Constraints</a:t>
                      </a:r>
                    </a:p>
                  </a:txBody>
                  <a:tcPr/>
                </a:tc>
                <a:tc>
                  <a:txBody>
                    <a:bodyPr/>
                    <a:p>
                      <a:r>
                        <a:t>Description</a:t>
                      </a:r>
                    </a:p>
                  </a:txBody>
                  <a:tcPr/>
                </a:tc>
              </a:tr>
              <a:tr h="914400">
                <a:tc>
                  <a:txBody>
                    <a:bodyPr/>
                    <a:p>
                      <a:r>
                        <a:t>id</a:t>
                      </a:r>
                    </a:p>
                  </a:txBody>
                  <a:tcPr/>
                </a:tc>
                <a:tc>
                  <a:txBody>
                    <a:bodyPr/>
                    <a:p>
                      <a:r>
                        <a:t>BIGINT</a:t>
                      </a:r>
                    </a:p>
                  </a:txBody>
                  <a:tcPr/>
                </a:tc>
                <a:tc>
                  <a:txBody>
                    <a:bodyPr/>
                    <a:p>
                      <a:r>
                        <a:t>AUTO_INCREMENT, PRIMARY KEY</a:t>
                      </a:r>
                    </a:p>
                  </a:txBody>
                  <a:tcPr/>
                </a:tc>
                <a:tc>
                  <a:txBody>
                    <a:bodyPr/>
                    <a:p>
                      <a:r>
                        <a:t>Unique admin identifier</a:t>
                      </a:r>
                    </a:p>
                  </a:txBody>
                  <a:tcPr/>
                </a:tc>
              </a:tr>
              <a:tr h="835025">
                <a:tc>
                  <a:txBody>
                    <a:bodyPr/>
                    <a:p>
                      <a:r>
                        <a:t>username</a:t>
                      </a:r>
                    </a:p>
                  </a:txBody>
                  <a:tcPr/>
                </a:tc>
                <a:tc>
                  <a:txBody>
                    <a:bodyPr/>
                    <a:p>
                      <a:r>
                        <a:t>VARCHAR(255)</a:t>
                      </a:r>
                    </a:p>
                  </a:txBody>
                  <a:tcPr/>
                </a:tc>
                <a:tc>
                  <a:txBody>
                    <a:bodyPr/>
                    <a:p>
                      <a:r>
                        <a:t>UNIQUE, NOT NULL</a:t>
                      </a:r>
                    </a:p>
                  </a:txBody>
                  <a:tcPr/>
                </a:tc>
                <a:tc>
                  <a:txBody>
                    <a:bodyPr/>
                    <a:p>
                      <a:r>
                        <a:t>Admin's username</a:t>
                      </a:r>
                    </a:p>
                  </a:txBody>
                  <a:tcPr/>
                </a:tc>
              </a:tr>
              <a:tr h="835660">
                <a:tc>
                  <a:txBody>
                    <a:bodyPr/>
                    <a:p>
                      <a:r>
                        <a:t>email</a:t>
                      </a:r>
                    </a:p>
                  </a:txBody>
                  <a:tcPr/>
                </a:tc>
                <a:tc>
                  <a:txBody>
                    <a:bodyPr/>
                    <a:p>
                      <a:r>
                        <a:t>VARCHAR(255)</a:t>
                      </a:r>
                    </a:p>
                  </a:txBody>
                  <a:tcPr/>
                </a:tc>
                <a:tc>
                  <a:txBody>
                    <a:bodyPr/>
                    <a:p>
                      <a:r>
                        <a:t>UNIQUE, NOT NULL</a:t>
                      </a:r>
                    </a:p>
                  </a:txBody>
                  <a:tcPr/>
                </a:tc>
                <a:tc>
                  <a:txBody>
                    <a:bodyPr/>
                    <a:p>
                      <a:r>
                        <a:t>Admin's email address</a:t>
                      </a:r>
                    </a:p>
                  </a:txBody>
                  <a:tcPr/>
                </a:tc>
              </a:tr>
              <a:tr h="640080">
                <a:tc>
                  <a:txBody>
                    <a:bodyPr/>
                    <a:p>
                      <a:r>
                        <a:t>password</a:t>
                      </a:r>
                    </a:p>
                  </a:txBody>
                  <a:tcPr/>
                </a:tc>
                <a:tc>
                  <a:txBody>
                    <a:bodyPr/>
                    <a:p>
                      <a:r>
                        <a:t>VARCHAR(255)</a:t>
                      </a:r>
                    </a:p>
                  </a:txBody>
                  <a:tcPr/>
                </a:tc>
                <a:tc>
                  <a:txBody>
                    <a:bodyPr/>
                    <a:p>
                      <a:r>
                        <a:t>NOT NULL</a:t>
                      </a:r>
                    </a:p>
                  </a:txBody>
                  <a:tcPr/>
                </a:tc>
                <a:tc>
                  <a:txBody>
                    <a:bodyPr/>
                    <a:p>
                      <a:r>
                        <a:t>Admin's password</a:t>
                      </a:r>
                    </a:p>
                  </a:txBody>
                  <a:tcPr/>
                </a:tc>
              </a:tr>
              <a:tr h="1193800">
                <a:tc>
                  <a:txBody>
                    <a:bodyPr/>
                    <a:p>
                      <a:r>
                        <a:t>created_at</a:t>
                      </a:r>
                    </a:p>
                  </a:txBody>
                  <a:tcPr/>
                </a:tc>
                <a:tc>
                  <a:txBody>
                    <a:bodyPr/>
                    <a:p>
                      <a:r>
                        <a:t>TIMESTAMP</a:t>
                      </a:r>
                    </a:p>
                  </a:txBody>
                  <a:tcPr/>
                </a:tc>
                <a:tc>
                  <a:txBody>
                    <a:bodyPr/>
                    <a:p>
                      <a:r>
                        <a:t>DEFAULT CURRENT_TIMESTAMP</a:t>
                      </a:r>
                    </a:p>
                  </a:txBody>
                  <a:tcPr/>
                </a:tc>
                <a:tc>
                  <a:txBody>
                    <a:bodyPr/>
                    <a:p>
                      <a:r>
                        <a:rPr dirty="0"/>
                        <a:t>Admin creation timestamp</a:t>
                      </a:r>
                      <a:endParaRPr dirty="0"/>
                    </a:p>
                  </a:txBody>
                  <a:tcPr/>
                </a:tc>
              </a:tr>
            </a:tbl>
          </a:graphicData>
        </a:graphic>
      </p:graphicFrame>
      <p:graphicFrame>
        <p:nvGraphicFramePr>
          <p:cNvPr id="9" name="Table 8"/>
          <p:cNvGraphicFramePr>
            <a:graphicFrameLocks noGrp="1"/>
          </p:cNvGraphicFramePr>
          <p:nvPr>
            <p:custDataLst>
              <p:tags r:id="rId6"/>
            </p:custDataLst>
          </p:nvPr>
        </p:nvGraphicFramePr>
        <p:xfrm>
          <a:off x="9450705" y="3086100"/>
          <a:ext cx="7538720" cy="4981575"/>
        </p:xfrm>
        <a:graphic>
          <a:graphicData uri="http://schemas.openxmlformats.org/drawingml/2006/table">
            <a:tbl>
              <a:tblPr firstRow="1" bandRow="1">
                <a:tableStyleId>{073A0DAA-6AF3-43AB-8588-CEC1D06C72B9}</a:tableStyleId>
              </a:tblPr>
              <a:tblGrid>
                <a:gridCol w="1884680"/>
                <a:gridCol w="1884680"/>
                <a:gridCol w="1884680"/>
                <a:gridCol w="1884680"/>
              </a:tblGrid>
              <a:tr h="522605">
                <a:tc>
                  <a:txBody>
                    <a:bodyPr/>
                    <a:p>
                      <a:r>
                        <a:t>Column Name</a:t>
                      </a:r>
                    </a:p>
                  </a:txBody>
                  <a:tcPr/>
                </a:tc>
                <a:tc>
                  <a:txBody>
                    <a:bodyPr/>
                    <a:p>
                      <a:r>
                        <a:t>Data Type</a:t>
                      </a:r>
                    </a:p>
                  </a:txBody>
                  <a:tcPr/>
                </a:tc>
                <a:tc>
                  <a:txBody>
                    <a:bodyPr/>
                    <a:p>
                      <a:r>
                        <a:t>Constraints</a:t>
                      </a:r>
                    </a:p>
                  </a:txBody>
                  <a:tcPr/>
                </a:tc>
                <a:tc>
                  <a:txBody>
                    <a:bodyPr/>
                    <a:p>
                      <a:r>
                        <a:t>Description</a:t>
                      </a:r>
                    </a:p>
                  </a:txBody>
                  <a:tcPr/>
                </a:tc>
              </a:tr>
              <a:tr h="1168400">
                <a:tc>
                  <a:txBody>
                    <a:bodyPr/>
                    <a:p>
                      <a:r>
                        <a:t>id</a:t>
                      </a:r>
                    </a:p>
                  </a:txBody>
                  <a:tcPr/>
                </a:tc>
                <a:tc>
                  <a:txBody>
                    <a:bodyPr/>
                    <a:p>
                      <a:r>
                        <a:t>BIGINT</a:t>
                      </a:r>
                    </a:p>
                  </a:txBody>
                  <a:tcPr/>
                </a:tc>
                <a:tc>
                  <a:txBody>
                    <a:bodyPr/>
                    <a:p>
                      <a:r>
                        <a:t>AUTO_INCREMENT, PRIMARY KEY</a:t>
                      </a:r>
                    </a:p>
                  </a:txBody>
                  <a:tcPr/>
                </a:tc>
                <a:tc>
                  <a:txBody>
                    <a:bodyPr/>
                    <a:p>
                      <a:r>
                        <a:t>Unique complaint identifier</a:t>
                      </a:r>
                    </a:p>
                  </a:txBody>
                  <a:tcPr/>
                </a:tc>
              </a:tr>
              <a:tr h="1031875">
                <a:tc>
                  <a:txBody>
                    <a:bodyPr/>
                    <a:p>
                      <a:r>
                        <a:t>user_id</a:t>
                      </a:r>
                    </a:p>
                  </a:txBody>
                  <a:tcPr/>
                </a:tc>
                <a:tc>
                  <a:txBody>
                    <a:bodyPr/>
                    <a:p>
                      <a:r>
                        <a:t>BIGINT</a:t>
                      </a:r>
                    </a:p>
                  </a:txBody>
                  <a:tcPr/>
                </a:tc>
                <a:tc>
                  <a:txBody>
                    <a:bodyPr/>
                    <a:p>
                      <a:r>
                        <a:t>FOREIGN KEY</a:t>
                      </a:r>
                    </a:p>
                  </a:txBody>
                  <a:tcPr/>
                </a:tc>
                <a:tc>
                  <a:txBody>
                    <a:bodyPr/>
                    <a:p>
                      <a:r>
                        <a:t>User filing the complaint</a:t>
                      </a:r>
                    </a:p>
                  </a:txBody>
                  <a:tcPr/>
                </a:tc>
              </a:tr>
              <a:tr h="984885">
                <a:tc>
                  <a:txBody>
                    <a:bodyPr/>
                    <a:p>
                      <a:r>
                        <a:t>complaint_text</a:t>
                      </a:r>
                    </a:p>
                  </a:txBody>
                  <a:tcPr/>
                </a:tc>
                <a:tc>
                  <a:txBody>
                    <a:bodyPr/>
                    <a:p>
                      <a:r>
                        <a:t>TEXT</a:t>
                      </a:r>
                    </a:p>
                  </a:txBody>
                  <a:tcPr/>
                </a:tc>
                <a:tc>
                  <a:txBody>
                    <a:bodyPr/>
                    <a:p>
                      <a:r>
                        <a:t>NOT NULL</a:t>
                      </a:r>
                    </a:p>
                  </a:txBody>
                  <a:tcPr/>
                </a:tc>
                <a:tc>
                  <a:txBody>
                    <a:bodyPr/>
                    <a:p>
                      <a:r>
                        <a:t>Content of the complaint</a:t>
                      </a:r>
                    </a:p>
                  </a:txBody>
                  <a:tcPr/>
                </a:tc>
              </a:tr>
              <a:tr h="1273810">
                <a:tc>
                  <a:txBody>
                    <a:bodyPr/>
                    <a:p>
                      <a:r>
                        <a:t>created_at</a:t>
                      </a:r>
                    </a:p>
                  </a:txBody>
                  <a:tcPr/>
                </a:tc>
                <a:tc>
                  <a:txBody>
                    <a:bodyPr/>
                    <a:p>
                      <a:r>
                        <a:t>TIMESTAMP</a:t>
                      </a:r>
                    </a:p>
                  </a:txBody>
                  <a:tcPr/>
                </a:tc>
                <a:tc>
                  <a:txBody>
                    <a:bodyPr/>
                    <a:p>
                      <a:r>
                        <a:t>DEFAULT CURRENT_TIMESTAMP</a:t>
                      </a:r>
                    </a:p>
                  </a:txBody>
                  <a:tcPr/>
                </a:tc>
                <a:tc>
                  <a:txBody>
                    <a:bodyPr/>
                    <a:p>
                      <a:r>
                        <a:rPr dirty="0"/>
                        <a:t>Complaint creation timestamp</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7">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Categories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8" name="Text Box 150"/>
          <p:cNvSpPr txBox="1"/>
          <p:nvPr/>
        </p:nvSpPr>
        <p:spPr>
          <a:xfrm>
            <a:off x="9450705" y="2374696"/>
            <a:ext cx="4064000" cy="583565"/>
          </a:xfrm>
          <a:prstGeom prst="rect">
            <a:avLst/>
          </a:prstGeom>
          <a:noFill/>
        </p:spPr>
        <p:txBody>
          <a:bodyPr wrap="square" rtlCol="0">
            <a:spAutoFit/>
          </a:bodyPr>
          <a:p>
            <a:r>
              <a:rPr lang="en-IN" altLang="en-US" sz="3200" b="1" dirty="0">
                <a:latin typeface="Corbel" panose="020B0503020204020204" charset="0"/>
                <a:cs typeface="Corbel" panose="020B0503020204020204" charset="0"/>
              </a:rPr>
              <a:t>Options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19200" y="3162300"/>
          <a:ext cx="7114540" cy="2574290"/>
        </p:xfrm>
        <a:graphic>
          <a:graphicData uri="http://schemas.openxmlformats.org/drawingml/2006/table">
            <a:tbl>
              <a:tblPr firstRow="1" bandRow="1">
                <a:tableStyleId>{073A0DAA-6AF3-43AB-8588-CEC1D06C72B9}</a:tableStyleId>
              </a:tblPr>
              <a:tblGrid>
                <a:gridCol w="1778635"/>
                <a:gridCol w="1778635"/>
                <a:gridCol w="1778635"/>
                <a:gridCol w="1778635"/>
              </a:tblGrid>
              <a:tr h="540385">
                <a:tc>
                  <a:txBody>
                    <a:bodyPr/>
                    <a:p>
                      <a:r>
                        <a:t>Column Name</a:t>
                      </a:r>
                    </a:p>
                  </a:txBody>
                  <a:tcPr/>
                </a:tc>
                <a:tc>
                  <a:txBody>
                    <a:bodyPr/>
                    <a:p>
                      <a:r>
                        <a:t>Data Type</a:t>
                      </a:r>
                    </a:p>
                  </a:txBody>
                  <a:tcPr/>
                </a:tc>
                <a:tc>
                  <a:txBody>
                    <a:bodyPr/>
                    <a:p>
                      <a:r>
                        <a:t>Constraints</a:t>
                      </a:r>
                    </a:p>
                  </a:txBody>
                  <a:tcPr/>
                </a:tc>
                <a:tc>
                  <a:txBody>
                    <a:bodyPr/>
                    <a:p>
                      <a:r>
                        <a:t>Description</a:t>
                      </a:r>
                    </a:p>
                  </a:txBody>
                  <a:tcPr/>
                </a:tc>
              </a:tr>
              <a:tr h="1207770">
                <a:tc>
                  <a:txBody>
                    <a:bodyPr/>
                    <a:p>
                      <a:r>
                        <a:t>id</a:t>
                      </a:r>
                    </a:p>
                  </a:txBody>
                  <a:tcPr/>
                </a:tc>
                <a:tc>
                  <a:txBody>
                    <a:bodyPr/>
                    <a:p>
                      <a:r>
                        <a:t>BIGINT</a:t>
                      </a:r>
                    </a:p>
                  </a:txBody>
                  <a:tcPr/>
                </a:tc>
                <a:tc>
                  <a:txBody>
                    <a:bodyPr/>
                    <a:p>
                      <a:r>
                        <a:t>AUTO_INCREMENT, PRIMARY KEY</a:t>
                      </a:r>
                    </a:p>
                  </a:txBody>
                  <a:tcPr/>
                </a:tc>
                <a:tc>
                  <a:txBody>
                    <a:bodyPr/>
                    <a:p>
                      <a:r>
                        <a:t>Unique category identifier</a:t>
                      </a:r>
                    </a:p>
                  </a:txBody>
                  <a:tcPr/>
                </a:tc>
              </a:tr>
              <a:tr h="826135">
                <a:tc>
                  <a:txBody>
                    <a:bodyPr/>
                    <a:p>
                      <a:r>
                        <a:t>category_name</a:t>
                      </a:r>
                    </a:p>
                  </a:txBody>
                  <a:tcPr/>
                </a:tc>
                <a:tc>
                  <a:txBody>
                    <a:bodyPr/>
                    <a:p>
                      <a:r>
                        <a:t>VARCHAR(255)</a:t>
                      </a:r>
                    </a:p>
                  </a:txBody>
                  <a:tcPr/>
                </a:tc>
                <a:tc>
                  <a:txBody>
                    <a:bodyPr/>
                    <a:p>
                      <a:r>
                        <a:t>NOT NULL</a:t>
                      </a:r>
                    </a:p>
                  </a:txBody>
                  <a:tcPr/>
                </a:tc>
                <a:tc>
                  <a:txBody>
                    <a:bodyPr/>
                    <a:p>
                      <a:r>
                        <a:rPr dirty="0"/>
                        <a:t>Name of the category</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graphicFrame>
        <p:nvGraphicFramePr>
          <p:cNvPr id="9" name="Table 8"/>
          <p:cNvGraphicFramePr>
            <a:graphicFrameLocks noGrp="1"/>
          </p:cNvGraphicFramePr>
          <p:nvPr/>
        </p:nvGraphicFramePr>
        <p:xfrm>
          <a:off x="9544181" y="3162582"/>
          <a:ext cx="7176770" cy="3754755"/>
        </p:xfrm>
        <a:graphic>
          <a:graphicData uri="http://schemas.openxmlformats.org/drawingml/2006/table">
            <a:tbl>
              <a:tblPr firstRow="1" bandRow="1">
                <a:tableStyleId>{073A0DAA-6AF3-43AB-8588-CEC1D06C72B9}</a:tableStyleId>
              </a:tblPr>
              <a:tblGrid>
                <a:gridCol w="1794127"/>
                <a:gridCol w="1794127"/>
                <a:gridCol w="1794127"/>
                <a:gridCol w="1794127"/>
              </a:tblGrid>
              <a:tr h="536575">
                <a:tc>
                  <a:txBody>
                    <a:bodyPr/>
                    <a:p>
                      <a:r>
                        <a:t>Column Name</a:t>
                      </a:r>
                    </a:p>
                  </a:txBody>
                  <a:tcPr/>
                </a:tc>
                <a:tc>
                  <a:txBody>
                    <a:bodyPr/>
                    <a:p>
                      <a:r>
                        <a:t>Data Type</a:t>
                      </a:r>
                    </a:p>
                  </a:txBody>
                  <a:tcPr/>
                </a:tc>
                <a:tc>
                  <a:txBody>
                    <a:bodyPr/>
                    <a:p>
                      <a:r>
                        <a:t>Constraints</a:t>
                      </a:r>
                    </a:p>
                  </a:txBody>
                  <a:tcPr/>
                </a:tc>
                <a:tc>
                  <a:txBody>
                    <a:bodyPr/>
                    <a:p>
                      <a:r>
                        <a:t>Description</a:t>
                      </a:r>
                    </a:p>
                  </a:txBody>
                  <a:tcPr/>
                </a:tc>
              </a:tr>
              <a:tr h="1198838">
                <a:tc>
                  <a:txBody>
                    <a:bodyPr/>
                    <a:p>
                      <a:r>
                        <a:t>id</a:t>
                      </a:r>
                    </a:p>
                  </a:txBody>
                  <a:tcPr/>
                </a:tc>
                <a:tc>
                  <a:txBody>
                    <a:bodyPr/>
                    <a:p>
                      <a:r>
                        <a:t>BIGINT</a:t>
                      </a:r>
                    </a:p>
                  </a:txBody>
                  <a:tcPr/>
                </a:tc>
                <a:tc>
                  <a:txBody>
                    <a:bodyPr/>
                    <a:p>
                      <a:r>
                        <a:t>AUTO_INCREMENT, PRIMARY KEY</a:t>
                      </a:r>
                    </a:p>
                  </a:txBody>
                  <a:tcPr/>
                </a:tc>
                <a:tc>
                  <a:txBody>
                    <a:bodyPr/>
                    <a:p>
                      <a:r>
                        <a:t>Unique option identifier</a:t>
                      </a:r>
                    </a:p>
                  </a:txBody>
                  <a:tcPr/>
                </a:tc>
              </a:tr>
              <a:tr h="1293483">
                <a:tc>
                  <a:txBody>
                    <a:bodyPr/>
                    <a:p>
                      <a:r>
                        <a:t>category_id</a:t>
                      </a:r>
                    </a:p>
                  </a:txBody>
                  <a:tcPr/>
                </a:tc>
                <a:tc>
                  <a:txBody>
                    <a:bodyPr/>
                    <a:p>
                      <a:r>
                        <a:t>BIGINT</a:t>
                      </a:r>
                    </a:p>
                  </a:txBody>
                  <a:tcPr/>
                </a:tc>
                <a:tc>
                  <a:txBody>
                    <a:bodyPr/>
                    <a:p>
                      <a:r>
                        <a:t>FOREIGN KEY</a:t>
                      </a:r>
                    </a:p>
                  </a:txBody>
                  <a:tcPr/>
                </a:tc>
                <a:tc>
                  <a:txBody>
                    <a:bodyPr/>
                    <a:p>
                      <a:r>
                        <a:t>Category this option belongs to</a:t>
                      </a:r>
                    </a:p>
                  </a:txBody>
                  <a:tcPr/>
                </a:tc>
              </a:tr>
              <a:tr h="725613">
                <a:tc>
                  <a:txBody>
                    <a:bodyPr/>
                    <a:p>
                      <a:r>
                        <a:t>option_name</a:t>
                      </a:r>
                    </a:p>
                  </a:txBody>
                  <a:tcPr/>
                </a:tc>
                <a:tc>
                  <a:txBody>
                    <a:bodyPr/>
                    <a:p>
                      <a:r>
                        <a:t>VARCHAR(255)</a:t>
                      </a:r>
                    </a:p>
                  </a:txBody>
                  <a:tcPr/>
                </a:tc>
                <a:tc>
                  <a:txBody>
                    <a:bodyPr/>
                    <a:p>
                      <a:r>
                        <a:t>NOT NULL</a:t>
                      </a:r>
                    </a:p>
                  </a:txBody>
                  <a:tcPr/>
                </a:tc>
                <a:tc>
                  <a:txBody>
                    <a:bodyPr/>
                    <a:p>
                      <a:r>
                        <a:rPr dirty="0"/>
                        <a:t>Name of the option</a:t>
                      </a:r>
                      <a:endParaRPr dirty="0"/>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stretch>
              <a:fillRect/>
            </a:stretch>
          </a:blipFill>
        </p:spPr>
      </p:sp>
      <p:sp>
        <p:nvSpPr>
          <p:cNvPr id="6" name="TextBox 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DATABASE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CONTENTS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3"/>
            <a:stretch>
              <a:fillRect/>
            </a:stretch>
          </a:blipFill>
        </p:spPr>
      </p:sp>
      <p:sp>
        <p:nvSpPr>
          <p:cNvPr id="23" name="Text Box 150"/>
          <p:cNvSpPr txBox="1"/>
          <p:nvPr/>
        </p:nvSpPr>
        <p:spPr>
          <a:xfrm>
            <a:off x="1184275" y="2374696"/>
            <a:ext cx="4064000" cy="583565"/>
          </a:xfrm>
          <a:prstGeom prst="rect">
            <a:avLst/>
          </a:prstGeom>
          <a:noFill/>
        </p:spPr>
        <p:txBody>
          <a:bodyPr wrap="square" rtlCol="0">
            <a:spAutoFit/>
          </a:bodyPr>
          <a:lstStyle/>
          <a:p>
            <a:r>
              <a:rPr lang="en-IN" altLang="en-US" sz="3200" b="1" dirty="0">
                <a:latin typeface="Corbel" panose="020B0503020204020204" charset="0"/>
                <a:cs typeface="Corbel" panose="020B0503020204020204" charset="0"/>
              </a:rPr>
              <a:t>User_Selections </a:t>
            </a:r>
            <a:r>
              <a:rPr lang="en-US" sz="3200" b="1" dirty="0">
                <a:latin typeface="Corbel" panose="020B0503020204020204" charset="0"/>
                <a:cs typeface="Corbel" panose="020B0503020204020204" charset="0"/>
              </a:rPr>
              <a:t>Table</a:t>
            </a:r>
            <a:endParaRPr lang="en-US" sz="3200" b="1" dirty="0">
              <a:latin typeface="Corbel" panose="020B0503020204020204" charset="0"/>
              <a:cs typeface="Corbel" panose="020B0503020204020204" charset="0"/>
            </a:endParaRPr>
          </a:p>
        </p:txBody>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aphicFrame>
        <p:nvGraphicFramePr>
          <p:cNvPr id="5" name="Table 4"/>
          <p:cNvGraphicFramePr>
            <a:graphicFrameLocks noGrp="1"/>
          </p:cNvGraphicFramePr>
          <p:nvPr>
            <p:custDataLst>
              <p:tags r:id="rId5"/>
            </p:custDataLst>
          </p:nvPr>
        </p:nvGraphicFramePr>
        <p:xfrm>
          <a:off x="1295400" y="3238500"/>
          <a:ext cx="9019540" cy="4754245"/>
        </p:xfrm>
        <a:graphic>
          <a:graphicData uri="http://schemas.openxmlformats.org/drawingml/2006/table">
            <a:tbl>
              <a:tblPr firstRow="1" bandRow="1">
                <a:tableStyleId>{073A0DAA-6AF3-43AB-8588-CEC1D06C72B9}</a:tableStyleId>
              </a:tblPr>
              <a:tblGrid>
                <a:gridCol w="2254885"/>
                <a:gridCol w="2254885"/>
                <a:gridCol w="2254885"/>
                <a:gridCol w="2254885"/>
              </a:tblGrid>
              <a:tr h="654685">
                <a:tc>
                  <a:txBody>
                    <a:bodyPr/>
                    <a:p>
                      <a:r>
                        <a:t>Column Name</a:t>
                      </a:r>
                    </a:p>
                  </a:txBody>
                  <a:tcPr/>
                </a:tc>
                <a:tc>
                  <a:txBody>
                    <a:bodyPr/>
                    <a:p>
                      <a:r>
                        <a:t>Data Type</a:t>
                      </a:r>
                    </a:p>
                  </a:txBody>
                  <a:tcPr/>
                </a:tc>
                <a:tc>
                  <a:txBody>
                    <a:bodyPr/>
                    <a:p>
                      <a:r>
                        <a:t>Constraints</a:t>
                      </a:r>
                    </a:p>
                  </a:txBody>
                  <a:tcPr/>
                </a:tc>
                <a:tc>
                  <a:txBody>
                    <a:bodyPr/>
                    <a:p>
                      <a:r>
                        <a:t>Description</a:t>
                      </a:r>
                    </a:p>
                  </a:txBody>
                  <a:tcPr/>
                </a:tc>
              </a:tr>
              <a:tr h="1462405">
                <a:tc>
                  <a:txBody>
                    <a:bodyPr/>
                    <a:p>
                      <a:r>
                        <a:t>id</a:t>
                      </a:r>
                    </a:p>
                  </a:txBody>
                  <a:tcPr/>
                </a:tc>
                <a:tc>
                  <a:txBody>
                    <a:bodyPr/>
                    <a:p>
                      <a:r>
                        <a:t>BIGINT</a:t>
                      </a:r>
                    </a:p>
                  </a:txBody>
                  <a:tcPr/>
                </a:tc>
                <a:tc>
                  <a:txBody>
                    <a:bodyPr/>
                    <a:p>
                      <a:r>
                        <a:t>AUTO_INCREMENT, PRIMARY KEY</a:t>
                      </a:r>
                    </a:p>
                  </a:txBody>
                  <a:tcPr/>
                </a:tc>
                <a:tc>
                  <a:txBody>
                    <a:bodyPr/>
                    <a:p>
                      <a:r>
                        <a:t>Unique selection identifier</a:t>
                      </a:r>
                    </a:p>
                  </a:txBody>
                  <a:tcPr/>
                </a:tc>
              </a:tr>
              <a:tr h="1289685">
                <a:tc>
                  <a:txBody>
                    <a:bodyPr/>
                    <a:p>
                      <a:r>
                        <a:t>user_id</a:t>
                      </a:r>
                    </a:p>
                  </a:txBody>
                  <a:tcPr/>
                </a:tc>
                <a:tc>
                  <a:txBody>
                    <a:bodyPr/>
                    <a:p>
                      <a:r>
                        <a:t>BIGINT</a:t>
                      </a:r>
                    </a:p>
                  </a:txBody>
                  <a:tcPr/>
                </a:tc>
                <a:tc>
                  <a:txBody>
                    <a:bodyPr/>
                    <a:p>
                      <a:r>
                        <a:t>FOREIGN KEY</a:t>
                      </a:r>
                    </a:p>
                  </a:txBody>
                  <a:tcPr/>
                </a:tc>
                <a:tc>
                  <a:txBody>
                    <a:bodyPr/>
                    <a:p>
                      <a:r>
                        <a:t>User making the selection</a:t>
                      </a:r>
                    </a:p>
                  </a:txBody>
                  <a:tcPr/>
                </a:tc>
              </a:tr>
              <a:tr h="1347470">
                <a:tc>
                  <a:txBody>
                    <a:bodyPr/>
                    <a:p>
                      <a:r>
                        <a:t>option_id</a:t>
                      </a:r>
                    </a:p>
                  </a:txBody>
                  <a:tcPr/>
                </a:tc>
                <a:tc>
                  <a:txBody>
                    <a:bodyPr/>
                    <a:p>
                      <a:r>
                        <a:t>BIGINT</a:t>
                      </a:r>
                    </a:p>
                  </a:txBody>
                  <a:tcPr/>
                </a:tc>
                <a:tc>
                  <a:txBody>
                    <a:bodyPr/>
                    <a:p>
                      <a:r>
                        <a:t>FOREIGN KEY</a:t>
                      </a:r>
                    </a:p>
                  </a:txBody>
                  <a:tcPr/>
                </a:tc>
                <a:tc>
                  <a:txBody>
                    <a:bodyPr/>
                    <a:p>
                      <a:r>
                        <a:rPr dirty="0"/>
                        <a:t>Option selected by the user</a:t>
                      </a:r>
                      <a:endParaRPr dirty="0"/>
                    </a:p>
                  </a:txBody>
                  <a:tcPr/>
                </a:tc>
              </a:tr>
            </a:tbl>
          </a:graphicData>
        </a:graphic>
      </p:graphicFrame>
      <p:sp>
        <p:nvSpPr>
          <p:cNvPr id="26" name="Freeform 5"/>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6">
              <a:alphaModFix amt="5000"/>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4" name="Freeform 5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4" name="Freeform 4"/>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stretch>
              <a:fillRect/>
            </a:stretch>
          </a:blipFill>
        </p:spPr>
      </p:sp>
      <p:grpSp>
        <p:nvGrpSpPr>
          <p:cNvPr id="5" name="Group 5"/>
          <p:cNvGrpSpPr/>
          <p:nvPr/>
        </p:nvGrpSpPr>
        <p:grpSpPr>
          <a:xfrm>
            <a:off x="1560316" y="4318110"/>
            <a:ext cx="779981" cy="779981"/>
            <a:chOff x="0" y="0"/>
            <a:chExt cx="1039974" cy="1039974"/>
          </a:xfrm>
        </p:grpSpPr>
        <p:sp>
          <p:nvSpPr>
            <p:cNvPr id="6" name="Freeform 6"/>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7" name="Freeform 7"/>
            <p:cNvSpPr/>
            <p:nvPr/>
          </p:nvSpPr>
          <p:spPr>
            <a:xfrm>
              <a:off x="297966" y="223959"/>
              <a:ext cx="444043" cy="592057"/>
            </a:xfrm>
            <a:custGeom>
              <a:avLst/>
              <a:gdLst/>
              <a:ahLst/>
              <a:cxnLst/>
              <a:rect l="l" t="t" r="r" b="b"/>
              <a:pathLst>
                <a:path w="444043" h="592057">
                  <a:moveTo>
                    <a:pt x="0" y="0"/>
                  </a:moveTo>
                  <a:lnTo>
                    <a:pt x="444043" y="0"/>
                  </a:lnTo>
                  <a:lnTo>
                    <a:pt x="444043" y="592057"/>
                  </a:lnTo>
                  <a:lnTo>
                    <a:pt x="0" y="592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560316" y="5307385"/>
            <a:ext cx="779981" cy="779981"/>
            <a:chOff x="0" y="0"/>
            <a:chExt cx="1039974" cy="1039974"/>
          </a:xfrm>
        </p:grpSpPr>
        <p:sp>
          <p:nvSpPr>
            <p:cNvPr id="9" name="Freeform 9"/>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0" name="Freeform 10"/>
            <p:cNvSpPr/>
            <p:nvPr/>
          </p:nvSpPr>
          <p:spPr>
            <a:xfrm>
              <a:off x="295382" y="227234"/>
              <a:ext cx="449211" cy="599675"/>
            </a:xfrm>
            <a:custGeom>
              <a:avLst/>
              <a:gdLst/>
              <a:ahLst/>
              <a:cxnLst/>
              <a:rect l="l" t="t" r="r" b="b"/>
              <a:pathLst>
                <a:path w="449211" h="599675">
                  <a:moveTo>
                    <a:pt x="0" y="0"/>
                  </a:moveTo>
                  <a:lnTo>
                    <a:pt x="449211" y="0"/>
                  </a:lnTo>
                  <a:lnTo>
                    <a:pt x="449211" y="599675"/>
                  </a:lnTo>
                  <a:lnTo>
                    <a:pt x="0" y="5996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1" name="Group 11"/>
          <p:cNvGrpSpPr/>
          <p:nvPr/>
        </p:nvGrpSpPr>
        <p:grpSpPr>
          <a:xfrm>
            <a:off x="1560316" y="6300189"/>
            <a:ext cx="779981" cy="779981"/>
            <a:chOff x="0" y="0"/>
            <a:chExt cx="1039974" cy="1039974"/>
          </a:xfrm>
        </p:grpSpPr>
        <p:sp>
          <p:nvSpPr>
            <p:cNvPr id="12" name="Freeform 12"/>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3" name="Freeform 13"/>
            <p:cNvSpPr/>
            <p:nvPr/>
          </p:nvSpPr>
          <p:spPr>
            <a:xfrm>
              <a:off x="212726" y="253951"/>
              <a:ext cx="614522" cy="546242"/>
            </a:xfrm>
            <a:custGeom>
              <a:avLst/>
              <a:gdLst/>
              <a:ahLst/>
              <a:cxnLst/>
              <a:rect l="l" t="t" r="r" b="b"/>
              <a:pathLst>
                <a:path w="614522" h="546242">
                  <a:moveTo>
                    <a:pt x="0" y="0"/>
                  </a:moveTo>
                  <a:lnTo>
                    <a:pt x="614522" y="0"/>
                  </a:lnTo>
                  <a:lnTo>
                    <a:pt x="614522" y="546241"/>
                  </a:lnTo>
                  <a:lnTo>
                    <a:pt x="0" y="5462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4" name="Group 14"/>
          <p:cNvGrpSpPr/>
          <p:nvPr/>
        </p:nvGrpSpPr>
        <p:grpSpPr>
          <a:xfrm>
            <a:off x="1560316" y="7292993"/>
            <a:ext cx="779981" cy="779981"/>
            <a:chOff x="0" y="0"/>
            <a:chExt cx="1039974" cy="1039974"/>
          </a:xfrm>
        </p:grpSpPr>
        <p:sp>
          <p:nvSpPr>
            <p:cNvPr id="15" name="Freeform 15"/>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6" name="Freeform 16"/>
            <p:cNvSpPr/>
            <p:nvPr/>
          </p:nvSpPr>
          <p:spPr>
            <a:xfrm>
              <a:off x="277815" y="243075"/>
              <a:ext cx="484345" cy="553825"/>
            </a:xfrm>
            <a:custGeom>
              <a:avLst/>
              <a:gdLst/>
              <a:ahLst/>
              <a:cxnLst/>
              <a:rect l="l" t="t" r="r" b="b"/>
              <a:pathLst>
                <a:path w="484345" h="553825">
                  <a:moveTo>
                    <a:pt x="0" y="0"/>
                  </a:moveTo>
                  <a:lnTo>
                    <a:pt x="484345" y="0"/>
                  </a:lnTo>
                  <a:lnTo>
                    <a:pt x="484345" y="553825"/>
                  </a:lnTo>
                  <a:lnTo>
                    <a:pt x="0" y="5538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7" name="Group 17"/>
          <p:cNvGrpSpPr/>
          <p:nvPr/>
        </p:nvGrpSpPr>
        <p:grpSpPr>
          <a:xfrm>
            <a:off x="6342341" y="4318110"/>
            <a:ext cx="779981" cy="779981"/>
            <a:chOff x="0" y="0"/>
            <a:chExt cx="1039974" cy="1039974"/>
          </a:xfrm>
        </p:grpSpPr>
        <p:sp>
          <p:nvSpPr>
            <p:cNvPr id="18" name="Freeform 18"/>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19" name="Freeform 19"/>
            <p:cNvSpPr/>
            <p:nvPr/>
          </p:nvSpPr>
          <p:spPr>
            <a:xfrm>
              <a:off x="212887" y="274307"/>
              <a:ext cx="614201" cy="491361"/>
            </a:xfrm>
            <a:custGeom>
              <a:avLst/>
              <a:gdLst/>
              <a:ahLst/>
              <a:cxnLst/>
              <a:rect l="l" t="t" r="r" b="b"/>
              <a:pathLst>
                <a:path w="614201" h="491361">
                  <a:moveTo>
                    <a:pt x="0" y="0"/>
                  </a:moveTo>
                  <a:lnTo>
                    <a:pt x="614201" y="0"/>
                  </a:lnTo>
                  <a:lnTo>
                    <a:pt x="614201" y="491360"/>
                  </a:lnTo>
                  <a:lnTo>
                    <a:pt x="0" y="4913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20" name="Group 20"/>
          <p:cNvGrpSpPr/>
          <p:nvPr/>
        </p:nvGrpSpPr>
        <p:grpSpPr>
          <a:xfrm>
            <a:off x="6342341" y="5307385"/>
            <a:ext cx="779981" cy="779981"/>
            <a:chOff x="0" y="0"/>
            <a:chExt cx="1039974" cy="1039974"/>
          </a:xfrm>
        </p:grpSpPr>
        <p:sp>
          <p:nvSpPr>
            <p:cNvPr id="21" name="Freeform 21"/>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2" name="Freeform 22"/>
            <p:cNvSpPr/>
            <p:nvPr/>
          </p:nvSpPr>
          <p:spPr>
            <a:xfrm>
              <a:off x="141381" y="91145"/>
              <a:ext cx="757212" cy="757212"/>
            </a:xfrm>
            <a:custGeom>
              <a:avLst/>
              <a:gdLst/>
              <a:ahLst/>
              <a:cxnLst/>
              <a:rect l="l" t="t" r="r" b="b"/>
              <a:pathLst>
                <a:path w="757212" h="757212">
                  <a:moveTo>
                    <a:pt x="0" y="0"/>
                  </a:moveTo>
                  <a:lnTo>
                    <a:pt x="757212" y="0"/>
                  </a:lnTo>
                  <a:lnTo>
                    <a:pt x="757212" y="757212"/>
                  </a:lnTo>
                  <a:lnTo>
                    <a:pt x="0" y="7572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grpSp>
        <p:nvGrpSpPr>
          <p:cNvPr id="23" name="Group 23"/>
          <p:cNvGrpSpPr/>
          <p:nvPr/>
        </p:nvGrpSpPr>
        <p:grpSpPr>
          <a:xfrm>
            <a:off x="11592464" y="4318110"/>
            <a:ext cx="779981" cy="779981"/>
            <a:chOff x="0" y="0"/>
            <a:chExt cx="1039974" cy="1039974"/>
          </a:xfrm>
        </p:grpSpPr>
        <p:sp>
          <p:nvSpPr>
            <p:cNvPr id="24" name="Freeform 24"/>
            <p:cNvSpPr/>
            <p:nvPr/>
          </p:nvSpPr>
          <p:spPr>
            <a:xfrm>
              <a:off x="0" y="0"/>
              <a:ext cx="1039974" cy="1039974"/>
            </a:xfrm>
            <a:custGeom>
              <a:avLst/>
              <a:gdLst/>
              <a:ahLst/>
              <a:cxnLst/>
              <a:rect l="l" t="t" r="r" b="b"/>
              <a:pathLst>
                <a:path w="1039974" h="1039974">
                  <a:moveTo>
                    <a:pt x="0" y="0"/>
                  </a:moveTo>
                  <a:lnTo>
                    <a:pt x="1039974" y="0"/>
                  </a:lnTo>
                  <a:lnTo>
                    <a:pt x="1039974" y="1039974"/>
                  </a:lnTo>
                  <a:lnTo>
                    <a:pt x="0" y="1039974"/>
                  </a:lnTo>
                  <a:lnTo>
                    <a:pt x="0" y="0"/>
                  </a:lnTo>
                  <a:close/>
                </a:path>
              </a:pathLst>
            </a:custGeom>
            <a:blipFill>
              <a:blip r:embed="rId2"/>
              <a:stretch>
                <a:fillRect/>
              </a:stretch>
            </a:blipFill>
          </p:spPr>
        </p:sp>
        <p:sp>
          <p:nvSpPr>
            <p:cNvPr id="25" name="Freeform 25"/>
            <p:cNvSpPr/>
            <p:nvPr/>
          </p:nvSpPr>
          <p:spPr>
            <a:xfrm>
              <a:off x="247450" y="247450"/>
              <a:ext cx="545075" cy="545075"/>
            </a:xfrm>
            <a:custGeom>
              <a:avLst/>
              <a:gdLst/>
              <a:ahLst/>
              <a:cxnLst/>
              <a:rect l="l" t="t" r="r" b="b"/>
              <a:pathLst>
                <a:path w="545075" h="545075">
                  <a:moveTo>
                    <a:pt x="0" y="0"/>
                  </a:moveTo>
                  <a:lnTo>
                    <a:pt x="545075" y="0"/>
                  </a:lnTo>
                  <a:lnTo>
                    <a:pt x="545075" y="545075"/>
                  </a:lnTo>
                  <a:lnTo>
                    <a:pt x="0" y="5450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sp>
        <p:nvSpPr>
          <p:cNvPr id="26" name="TextBox 2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USED</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PLATFORM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grpSp>
        <p:nvGrpSpPr>
          <p:cNvPr id="28" name="Group 28"/>
          <p:cNvGrpSpPr/>
          <p:nvPr/>
        </p:nvGrpSpPr>
        <p:grpSpPr>
          <a:xfrm rot="-5400000">
            <a:off x="3466340" y="1423033"/>
            <a:ext cx="868540" cy="3743206"/>
            <a:chOff x="0" y="0"/>
            <a:chExt cx="660400" cy="2846172"/>
          </a:xfrm>
        </p:grpSpPr>
        <p:sp>
          <p:nvSpPr>
            <p:cNvPr id="29" name="Freeform 29"/>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0" name="TextBox 30"/>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1" name="Freeform 31"/>
          <p:cNvSpPr/>
          <p:nvPr/>
        </p:nvSpPr>
        <p:spPr>
          <a:xfrm>
            <a:off x="1560316" y="2831660"/>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2" name="TextBox 32"/>
          <p:cNvSpPr txBox="1"/>
          <p:nvPr/>
        </p:nvSpPr>
        <p:spPr>
          <a:xfrm>
            <a:off x="2938718" y="2963543"/>
            <a:ext cx="2493760"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FRONTEND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3" name="TextBox 33"/>
          <p:cNvSpPr txBox="1"/>
          <p:nvPr/>
        </p:nvSpPr>
        <p:spPr>
          <a:xfrm>
            <a:off x="1560316" y="29635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34" name="Group 34"/>
          <p:cNvGrpSpPr/>
          <p:nvPr/>
        </p:nvGrpSpPr>
        <p:grpSpPr>
          <a:xfrm rot="-5400000">
            <a:off x="8248366" y="1451740"/>
            <a:ext cx="868540" cy="3743206"/>
            <a:chOff x="0" y="0"/>
            <a:chExt cx="660400" cy="2846172"/>
          </a:xfrm>
        </p:grpSpPr>
        <p:sp>
          <p:nvSpPr>
            <p:cNvPr id="35" name="Freeform 35"/>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36" name="TextBox 36"/>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37" name="Freeform 37"/>
          <p:cNvSpPr/>
          <p:nvPr/>
        </p:nvSpPr>
        <p:spPr>
          <a:xfrm>
            <a:off x="6342341" y="2860366"/>
            <a:ext cx="925953" cy="925953"/>
          </a:xfrm>
          <a:custGeom>
            <a:avLst/>
            <a:gdLst/>
            <a:ahLst/>
            <a:cxnLst/>
            <a:rect l="l" t="t" r="r" b="b"/>
            <a:pathLst>
              <a:path w="925953" h="925953">
                <a:moveTo>
                  <a:pt x="0" y="0"/>
                </a:moveTo>
                <a:lnTo>
                  <a:pt x="925953" y="0"/>
                </a:lnTo>
                <a:lnTo>
                  <a:pt x="925953" y="925953"/>
                </a:lnTo>
                <a:lnTo>
                  <a:pt x="0" y="925953"/>
                </a:lnTo>
                <a:lnTo>
                  <a:pt x="0" y="0"/>
                </a:lnTo>
                <a:close/>
              </a:path>
            </a:pathLst>
          </a:custGeom>
          <a:blipFill>
            <a:blip r:embed="rId19"/>
            <a:stretch>
              <a:fillRect/>
            </a:stretch>
          </a:blipFill>
        </p:spPr>
      </p:sp>
      <p:sp>
        <p:nvSpPr>
          <p:cNvPr id="38" name="TextBox 38"/>
          <p:cNvSpPr txBox="1"/>
          <p:nvPr/>
        </p:nvSpPr>
        <p:spPr>
          <a:xfrm>
            <a:off x="7720743" y="2992249"/>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BACKEND</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9" name="TextBox 39"/>
          <p:cNvSpPr txBox="1"/>
          <p:nvPr/>
        </p:nvSpPr>
        <p:spPr>
          <a:xfrm>
            <a:off x="6342341" y="2992249"/>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40" name="Group 40"/>
          <p:cNvGrpSpPr/>
          <p:nvPr/>
        </p:nvGrpSpPr>
        <p:grpSpPr>
          <a:xfrm rot="-5400000">
            <a:off x="13498488" y="1464964"/>
            <a:ext cx="868540" cy="3743206"/>
            <a:chOff x="0" y="0"/>
            <a:chExt cx="660400" cy="2846172"/>
          </a:xfrm>
        </p:grpSpPr>
        <p:sp>
          <p:nvSpPr>
            <p:cNvPr id="41" name="Freeform 41"/>
            <p:cNvSpPr/>
            <p:nvPr/>
          </p:nvSpPr>
          <p:spPr>
            <a:xfrm>
              <a:off x="0" y="0"/>
              <a:ext cx="660400" cy="2846172"/>
            </a:xfrm>
            <a:custGeom>
              <a:avLst/>
              <a:gdLst/>
              <a:ahLst/>
              <a:cxnLst/>
              <a:rect l="l" t="t" r="r" b="b"/>
              <a:pathLst>
                <a:path w="660400" h="2846172">
                  <a:moveTo>
                    <a:pt x="220252" y="2827103"/>
                  </a:moveTo>
                  <a:cubicBezTo>
                    <a:pt x="254109" y="2838616"/>
                    <a:pt x="292600" y="2846172"/>
                    <a:pt x="330378" y="2846172"/>
                  </a:cubicBezTo>
                  <a:cubicBezTo>
                    <a:pt x="368157" y="2846172"/>
                    <a:pt x="404509" y="2839695"/>
                    <a:pt x="438009" y="2828181"/>
                  </a:cubicBezTo>
                  <a:cubicBezTo>
                    <a:pt x="438723" y="2827821"/>
                    <a:pt x="439435" y="2827821"/>
                    <a:pt x="440148" y="2827462"/>
                  </a:cubicBezTo>
                  <a:cubicBezTo>
                    <a:pt x="565955" y="2781407"/>
                    <a:pt x="658618" y="2659793"/>
                    <a:pt x="660400" y="2472503"/>
                  </a:cubicBezTo>
                  <a:lnTo>
                    <a:pt x="660400" y="0"/>
                  </a:lnTo>
                  <a:lnTo>
                    <a:pt x="0" y="0"/>
                  </a:lnTo>
                  <a:lnTo>
                    <a:pt x="0" y="2470668"/>
                  </a:lnTo>
                  <a:cubicBezTo>
                    <a:pt x="1782" y="2660512"/>
                    <a:pt x="93019" y="2782127"/>
                    <a:pt x="220252" y="2827103"/>
                  </a:cubicBezTo>
                  <a:close/>
                </a:path>
              </a:pathLst>
            </a:custGeom>
            <a:solidFill>
              <a:srgbClr val="929292">
                <a:alpha val="26667"/>
              </a:srgbClr>
            </a:solidFill>
          </p:spPr>
        </p:sp>
        <p:sp>
          <p:nvSpPr>
            <p:cNvPr id="42" name="TextBox 42"/>
            <p:cNvSpPr txBox="1"/>
            <p:nvPr/>
          </p:nvSpPr>
          <p:spPr>
            <a:xfrm>
              <a:off x="0" y="-38100"/>
              <a:ext cx="660400" cy="2757272"/>
            </a:xfrm>
            <a:prstGeom prst="rect">
              <a:avLst/>
            </a:prstGeom>
          </p:spPr>
          <p:txBody>
            <a:bodyPr lIns="50800" tIns="50800" rIns="50800" bIns="50800" rtlCol="0" anchor="ctr"/>
            <a:lstStyle/>
            <a:p>
              <a:pPr algn="ctr">
                <a:lnSpc>
                  <a:spcPts val="2660"/>
                </a:lnSpc>
              </a:pPr>
            </a:p>
          </p:txBody>
        </p:sp>
      </p:grpSp>
      <p:sp>
        <p:nvSpPr>
          <p:cNvPr id="43" name="Freeform 43"/>
          <p:cNvSpPr/>
          <p:nvPr/>
        </p:nvSpPr>
        <p:spPr>
          <a:xfrm>
            <a:off x="11592464" y="2873590"/>
            <a:ext cx="925953" cy="925953"/>
          </a:xfrm>
          <a:custGeom>
            <a:avLst/>
            <a:gdLst/>
            <a:ahLst/>
            <a:cxnLst/>
            <a:rect l="l" t="t" r="r" b="b"/>
            <a:pathLst>
              <a:path w="925953" h="925953">
                <a:moveTo>
                  <a:pt x="0" y="0"/>
                </a:moveTo>
                <a:lnTo>
                  <a:pt x="925952" y="0"/>
                </a:lnTo>
                <a:lnTo>
                  <a:pt x="925952" y="925953"/>
                </a:lnTo>
                <a:lnTo>
                  <a:pt x="0" y="925953"/>
                </a:lnTo>
                <a:lnTo>
                  <a:pt x="0" y="0"/>
                </a:lnTo>
                <a:close/>
              </a:path>
            </a:pathLst>
          </a:custGeom>
          <a:blipFill>
            <a:blip r:embed="rId19"/>
            <a:stretch>
              <a:fillRect/>
            </a:stretch>
          </a:blipFill>
        </p:spPr>
      </p:sp>
      <p:sp>
        <p:nvSpPr>
          <p:cNvPr id="44" name="TextBox 44"/>
          <p:cNvSpPr txBox="1"/>
          <p:nvPr/>
        </p:nvSpPr>
        <p:spPr>
          <a:xfrm>
            <a:off x="12970866" y="3005473"/>
            <a:ext cx="2457237" cy="618947"/>
          </a:xfrm>
          <a:prstGeom prst="rect">
            <a:avLst/>
          </a:prstGeom>
        </p:spPr>
        <p:txBody>
          <a:bodyPr lIns="0" tIns="0" rIns="0" bIns="0" rtlCol="0" anchor="t">
            <a:spAutoFit/>
          </a:bodyPr>
          <a:lstStyle/>
          <a:p>
            <a:pPr algn="l">
              <a:lnSpc>
                <a:spcPts val="4735"/>
              </a:lnSpc>
            </a:pPr>
            <a:r>
              <a:rPr lang="en-US" sz="3380" b="1">
                <a:solidFill>
                  <a:srgbClr val="000000"/>
                </a:solidFill>
                <a:latin typeface="Poppins Bold" panose="00000800000000000000"/>
                <a:ea typeface="Poppins Bold" panose="00000800000000000000"/>
                <a:cs typeface="Poppins Bold" panose="00000800000000000000"/>
                <a:sym typeface="Poppins Bold" panose="00000800000000000000"/>
              </a:rPr>
              <a:t>IDE</a:t>
            </a:r>
            <a:endParaRPr lang="en-US" sz="338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5" name="TextBox 45"/>
          <p:cNvSpPr txBox="1"/>
          <p:nvPr/>
        </p:nvSpPr>
        <p:spPr>
          <a:xfrm>
            <a:off x="11592464" y="30054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46" name="TextBox 46"/>
          <p:cNvSpPr txBox="1"/>
          <p:nvPr/>
        </p:nvSpPr>
        <p:spPr>
          <a:xfrm>
            <a:off x="2441575" y="4491355"/>
            <a:ext cx="436943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HTML5</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7" name="TextBox 47"/>
          <p:cNvSpPr txBox="1"/>
          <p:nvPr/>
        </p:nvSpPr>
        <p:spPr>
          <a:xfrm>
            <a:off x="2441575" y="5432425"/>
            <a:ext cx="495490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CSS</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8" name="TextBox 48"/>
          <p:cNvSpPr txBox="1"/>
          <p:nvPr/>
        </p:nvSpPr>
        <p:spPr>
          <a:xfrm>
            <a:off x="2441575" y="6425565"/>
            <a:ext cx="471741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BOOTSTRAP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49" name="TextBox 49"/>
          <p:cNvSpPr txBox="1"/>
          <p:nvPr/>
        </p:nvSpPr>
        <p:spPr>
          <a:xfrm>
            <a:off x="2441575" y="7418070"/>
            <a:ext cx="555117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JAVASCRIPT</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0" name="TextBox 50"/>
          <p:cNvSpPr txBox="1"/>
          <p:nvPr/>
        </p:nvSpPr>
        <p:spPr>
          <a:xfrm>
            <a:off x="7251700" y="4491355"/>
            <a:ext cx="4289425"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PHP</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1" name="TextBox 51"/>
          <p:cNvSpPr txBox="1"/>
          <p:nvPr/>
        </p:nvSpPr>
        <p:spPr>
          <a:xfrm>
            <a:off x="7251700" y="5432425"/>
            <a:ext cx="395478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MYSQL</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2" name="TextBox 52"/>
          <p:cNvSpPr txBox="1"/>
          <p:nvPr/>
        </p:nvSpPr>
        <p:spPr>
          <a:xfrm>
            <a:off x="12614910" y="4491355"/>
            <a:ext cx="6610350" cy="467995"/>
          </a:xfrm>
          <a:prstGeom prst="rect">
            <a:avLst/>
          </a:prstGeom>
        </p:spPr>
        <p:txBody>
          <a:bodyPr wrap="square" lIns="0" tIns="0" rIns="0" bIns="0" rtlCol="0" anchor="t">
            <a:spAutoFit/>
          </a:bodyPr>
          <a:lstStyle/>
          <a:p>
            <a:pPr algn="l">
              <a:lnSpc>
                <a:spcPts val="3650"/>
              </a:lnSpc>
            </a:pPr>
            <a:r>
              <a:rPr lang="en-US" sz="2605" b="1">
                <a:solidFill>
                  <a:srgbClr val="000000"/>
                </a:solidFill>
                <a:latin typeface="Poppins Bold" panose="00000800000000000000"/>
                <a:ea typeface="Poppins Bold" panose="00000800000000000000"/>
                <a:cs typeface="Poppins Bold" panose="00000800000000000000"/>
                <a:sym typeface="Poppins Bold" panose="00000800000000000000"/>
              </a:rPr>
              <a:t>VISUAL STUDIO CODE</a:t>
            </a:r>
            <a:endParaRPr lang="en-US" sz="2605"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53" name="Freeform 53"/>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2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95329" y="3188858"/>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92096" y="467272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3">
              <a:alphaModFix amt="6999"/>
            </a:blip>
            <a:stretch>
              <a:fillRect/>
            </a:stretch>
          </a:blipFill>
        </p:spPr>
      </p:sp>
      <p:sp>
        <p:nvSpPr>
          <p:cNvPr id="5" name="TextBox 5"/>
          <p:cNvSpPr txBox="1"/>
          <p:nvPr/>
        </p:nvSpPr>
        <p:spPr>
          <a:xfrm>
            <a:off x="2821919" y="3314779"/>
            <a:ext cx="1243516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Facilitate User Interaction:</a:t>
            </a:r>
            <a:r>
              <a:rPr lang="en-US" sz="2200">
                <a:solidFill>
                  <a:srgbClr val="272727"/>
                </a:solidFill>
                <a:latin typeface="Poppins" panose="00000500000000000000"/>
                <a:ea typeface="Poppins" panose="00000500000000000000"/>
                <a:cs typeface="Poppins" panose="00000500000000000000"/>
                <a:sym typeface="Poppins" panose="00000500000000000000"/>
              </a:rPr>
              <a:t> Enable users to easily share posts, follow others, and engage with content through likes, comments, and messaging.</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627109" y="3320741"/>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1</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1623876" y="480460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2</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8" name="Freeform 8"/>
          <p:cNvSpPr/>
          <p:nvPr/>
        </p:nvSpPr>
        <p:spPr>
          <a:xfrm>
            <a:off x="1560316" y="615989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592096" y="629177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3</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1563549" y="7647060"/>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595329" y="7778943"/>
            <a:ext cx="919805" cy="618947"/>
          </a:xfrm>
          <a:prstGeom prst="rect">
            <a:avLst/>
          </a:prstGeom>
        </p:spPr>
        <p:txBody>
          <a:bodyPr lIns="0" tIns="0" rIns="0" bIns="0" rtlCol="0" anchor="t">
            <a:spAutoFit/>
          </a:bodyPr>
          <a:lstStyle/>
          <a:p>
            <a:pPr algn="ctr">
              <a:lnSpc>
                <a:spcPts val="4735"/>
              </a:lnSpc>
            </a:pPr>
            <a:r>
              <a:rPr lang="en-US" sz="3380" b="1">
                <a:solidFill>
                  <a:srgbClr val="FFFFFF"/>
                </a:solidFill>
                <a:latin typeface="Poppins Bold" panose="00000800000000000000"/>
                <a:ea typeface="Poppins Bold" panose="00000800000000000000"/>
                <a:cs typeface="Poppins Bold" panose="00000800000000000000"/>
                <a:sym typeface="Poppins Bold" panose="00000800000000000000"/>
              </a:rPr>
              <a:t>4</a:t>
            </a:r>
            <a:endParaRPr lang="en-US" sz="338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2769539" y="7772982"/>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Scalability and Simplicity:</a:t>
            </a:r>
            <a:r>
              <a:rPr lang="en-US" sz="2200">
                <a:solidFill>
                  <a:srgbClr val="272727"/>
                </a:solidFill>
                <a:latin typeface="Poppins" panose="00000500000000000000"/>
                <a:ea typeface="Poppins" panose="00000500000000000000"/>
                <a:cs typeface="Poppins" panose="00000500000000000000"/>
                <a:sym typeface="Poppins" panose="00000500000000000000"/>
              </a:rPr>
              <a:t> Build a lightweight, scalable platform that remains user-friendly while supporting future feature expansions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3" name="Freeform 13"/>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SOFTWARE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OBJECTIVES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8" name="TextBox 18"/>
          <p:cNvSpPr txBox="1"/>
          <p:nvPr/>
        </p:nvSpPr>
        <p:spPr>
          <a:xfrm>
            <a:off x="2769539" y="479864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Dynamic Experience:</a:t>
            </a:r>
            <a:r>
              <a:rPr lang="en-US" sz="2200">
                <a:solidFill>
                  <a:srgbClr val="272727"/>
                </a:solidFill>
                <a:latin typeface="Poppins" panose="00000500000000000000"/>
                <a:ea typeface="Poppins" panose="00000500000000000000"/>
                <a:cs typeface="Poppins" panose="00000500000000000000"/>
                <a:sym typeface="Poppins" panose="00000500000000000000"/>
              </a:rPr>
              <a:t> Provide dynamic content and user suggestions based on individual interests and preferences.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69539" y="6285811"/>
            <a:ext cx="12487549" cy="782320"/>
          </a:xfrm>
          <a:prstGeom prst="rect">
            <a:avLst/>
          </a:prstGeom>
        </p:spPr>
        <p:txBody>
          <a:bodyPr lIns="0" tIns="0" rIns="0" bIns="0" rtlCol="0" anchor="t">
            <a:spAutoFit/>
          </a:bodyPr>
          <a:lstStyle/>
          <a:p>
            <a:pPr algn="just">
              <a:lnSpc>
                <a:spcPts val="3080"/>
              </a:lnSpc>
            </a:pPr>
            <a:r>
              <a:rPr lang="en-US" sz="2200" b="1">
                <a:solidFill>
                  <a:srgbClr val="272727"/>
                </a:solidFill>
                <a:latin typeface="Poppins Bold" panose="00000800000000000000"/>
                <a:ea typeface="Poppins Bold" panose="00000800000000000000"/>
                <a:cs typeface="Poppins Bold" panose="00000800000000000000"/>
                <a:sym typeface="Poppins Bold" panose="00000800000000000000"/>
              </a:rPr>
              <a:t>Community Moderation:</a:t>
            </a:r>
            <a:r>
              <a:rPr lang="en-US" sz="2200">
                <a:solidFill>
                  <a:srgbClr val="272727"/>
                </a:solidFill>
                <a:latin typeface="Poppins" panose="00000500000000000000"/>
                <a:ea typeface="Poppins" panose="00000500000000000000"/>
                <a:cs typeface="Poppins" panose="00000500000000000000"/>
                <a:sym typeface="Poppins" panose="00000500000000000000"/>
              </a:rPr>
              <a:t> Ensure a safe environment by managing user complaints and reports.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20" name="Freeform 20"/>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8168123">
            <a:off x="-3531757" y="6508628"/>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1"/>
            <a:stretch>
              <a:fillRect/>
            </a:stretch>
          </a:blipFill>
        </p:spPr>
      </p:sp>
      <p:sp>
        <p:nvSpPr>
          <p:cNvPr id="3" name="Freeform 3"/>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stretch>
              <a:fillRect/>
            </a:stretch>
          </a:blipFill>
        </p:spPr>
      </p:sp>
      <p:sp>
        <p:nvSpPr>
          <p:cNvPr id="4" name="Freeform 4"/>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stretch>
              <a:fillRect/>
            </a:stretch>
          </a:blipFill>
        </p:spPr>
      </p:sp>
      <p:sp>
        <p:nvSpPr>
          <p:cNvPr id="5" name="Freeform 5"/>
          <p:cNvSpPr/>
          <p:nvPr/>
        </p:nvSpPr>
        <p:spPr>
          <a:xfrm>
            <a:off x="10312816" y="0"/>
            <a:ext cx="7975184" cy="10287000"/>
          </a:xfrm>
          <a:custGeom>
            <a:avLst/>
            <a:gdLst/>
            <a:ahLst/>
            <a:cxnLst/>
            <a:rect l="l" t="t" r="r" b="b"/>
            <a:pathLst>
              <a:path w="7975184" h="10287000">
                <a:moveTo>
                  <a:pt x="0" y="0"/>
                </a:moveTo>
                <a:lnTo>
                  <a:pt x="7975184" y="0"/>
                </a:lnTo>
                <a:lnTo>
                  <a:pt x="7975184" y="10287000"/>
                </a:lnTo>
                <a:lnTo>
                  <a:pt x="0" y="10287000"/>
                </a:lnTo>
                <a:lnTo>
                  <a:pt x="0" y="0"/>
                </a:lnTo>
                <a:close/>
              </a:path>
            </a:pathLst>
          </a:custGeom>
          <a:blipFill>
            <a:blip r:embed="rId4"/>
            <a:stretch>
              <a:fillRect t="-8145" b="-8145"/>
            </a:stretch>
          </a:blipFill>
        </p:spPr>
      </p:sp>
      <p:sp>
        <p:nvSpPr>
          <p:cNvPr id="6" name="Freeform 6"/>
          <p:cNvSpPr/>
          <p:nvPr/>
        </p:nvSpPr>
        <p:spPr>
          <a:xfrm>
            <a:off x="6908446" y="8829778"/>
            <a:ext cx="3177019" cy="1286305"/>
          </a:xfrm>
          <a:custGeom>
            <a:avLst/>
            <a:gdLst/>
            <a:ahLst/>
            <a:cxnLst/>
            <a:rect l="l" t="t" r="r" b="b"/>
            <a:pathLst>
              <a:path w="3177019" h="1286305">
                <a:moveTo>
                  <a:pt x="0" y="0"/>
                </a:moveTo>
                <a:lnTo>
                  <a:pt x="3177018" y="0"/>
                </a:lnTo>
                <a:lnTo>
                  <a:pt x="3177018" y="1286305"/>
                </a:lnTo>
                <a:lnTo>
                  <a:pt x="0" y="1286305"/>
                </a:lnTo>
                <a:lnTo>
                  <a:pt x="0" y="0"/>
                </a:lnTo>
                <a:close/>
              </a:path>
            </a:pathLst>
          </a:custGeom>
          <a:blipFill>
            <a:blip r:embed="rId5"/>
            <a:stretch>
              <a:fillRect/>
            </a:stretch>
          </a:blipFill>
        </p:spPr>
      </p:sp>
      <p:sp>
        <p:nvSpPr>
          <p:cNvPr id="7" name="TextBox 7"/>
          <p:cNvSpPr txBox="1"/>
          <p:nvPr/>
        </p:nvSpPr>
        <p:spPr>
          <a:xfrm>
            <a:off x="803225" y="2904766"/>
            <a:ext cx="8890955" cy="4126060"/>
          </a:xfrm>
          <a:prstGeom prst="rect">
            <a:avLst/>
          </a:prstGeom>
        </p:spPr>
        <p:txBody>
          <a:bodyPr lIns="0" tIns="0" rIns="0" bIns="0" rtlCol="0" anchor="t">
            <a:spAutoFit/>
          </a:bodyPr>
          <a:lstStyle/>
          <a:p>
            <a:pPr algn="just">
              <a:lnSpc>
                <a:spcPts val="4105"/>
              </a:lnSpc>
            </a:pPr>
            <a:r>
              <a:rPr lang="en-US" sz="2930">
                <a:solidFill>
                  <a:srgbClr val="272727"/>
                </a:solidFill>
                <a:latin typeface="Poppins" panose="00000500000000000000"/>
                <a:ea typeface="Poppins" panose="00000500000000000000"/>
                <a:cs typeface="Poppins" panose="00000500000000000000"/>
                <a:sym typeface="Poppins" panose="00000500000000000000"/>
              </a:rPr>
              <a:t>Thank you for your attention!</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4105"/>
              </a:lnSpc>
            </a:pPr>
            <a:r>
              <a:rPr lang="en-US" sz="2930" b="1">
                <a:solidFill>
                  <a:srgbClr val="272727"/>
                </a:solidFill>
                <a:latin typeface="Poppins Bold" panose="00000800000000000000"/>
                <a:ea typeface="Poppins Bold" panose="00000800000000000000"/>
                <a:cs typeface="Poppins Bold" panose="00000800000000000000"/>
                <a:sym typeface="Poppins Bold" panose="00000800000000000000"/>
              </a:rPr>
              <a:t>Pixtream </a:t>
            </a:r>
            <a:r>
              <a:rPr lang="en-US" sz="2930">
                <a:solidFill>
                  <a:srgbClr val="272727"/>
                </a:solidFill>
                <a:latin typeface="Poppins" panose="00000500000000000000"/>
                <a:ea typeface="Poppins" panose="00000500000000000000"/>
                <a:cs typeface="Poppins" panose="00000500000000000000"/>
                <a:sym typeface="Poppins" panose="00000500000000000000"/>
              </a:rPr>
              <a:t>is a mini social media platform designed for users to share photos, connect with friends, and engage with personalized content based on their interests. We aim to create a vibrant community where users can express themselves, interact meaningfully, and discover new connections.</a:t>
            </a:r>
            <a:endParaRPr lang="en-US" sz="293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WE</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CONCLUDE</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694690" y="9387205"/>
            <a:ext cx="5471160" cy="565150"/>
          </a:xfrm>
          <a:prstGeom prst="rect">
            <a:avLst/>
          </a:prstGeom>
        </p:spPr>
        <p:txBody>
          <a:bodyPr wrap="square" lIns="0" tIns="0" rIns="0" bIns="0" rtlCol="0" anchor="t">
            <a:spAutoFit/>
          </a:bodyPr>
          <a:lstStyle/>
          <a:p>
            <a:pPr marL="0" lvl="0" indent="0" algn="ctr">
              <a:lnSpc>
                <a:spcPts val="4410"/>
              </a:lnSpc>
              <a:spcBef>
                <a:spcPct val="0"/>
              </a:spcBef>
            </a:pPr>
            <a:r>
              <a:rPr lang="en-US" sz="3150" b="1">
                <a:solidFill>
                  <a:srgbClr val="272727"/>
                </a:solidFill>
                <a:latin typeface="Poppins Bold" panose="00000800000000000000"/>
                <a:ea typeface="Poppins Bold" panose="00000800000000000000"/>
                <a:cs typeface="Poppins Bold" panose="00000800000000000000"/>
                <a:sym typeface="Poppins Bold" panose="00000800000000000000"/>
              </a:rPr>
              <a:t>Thank You!</a:t>
            </a:r>
            <a:endParaRPr lang="en-US" sz="3150" b="1">
              <a:solidFill>
                <a:srgbClr val="272727"/>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646554" y="153131"/>
            <a:ext cx="12695603" cy="10287000"/>
            <a:chOff x="0" y="0"/>
            <a:chExt cx="3343698" cy="2709333"/>
          </a:xfrm>
        </p:grpSpPr>
        <p:sp>
          <p:nvSpPr>
            <p:cNvPr id="3" name="Freeform 3"/>
            <p:cNvSpPr/>
            <p:nvPr/>
          </p:nvSpPr>
          <p:spPr>
            <a:xfrm>
              <a:off x="0" y="0"/>
              <a:ext cx="3343698" cy="2709333"/>
            </a:xfrm>
            <a:custGeom>
              <a:avLst/>
              <a:gdLst/>
              <a:ahLst/>
              <a:cxnLst/>
              <a:rect l="l" t="t" r="r" b="b"/>
              <a:pathLst>
                <a:path w="3343698" h="2709333">
                  <a:moveTo>
                    <a:pt x="0" y="0"/>
                  </a:moveTo>
                  <a:lnTo>
                    <a:pt x="3343698" y="0"/>
                  </a:lnTo>
                  <a:lnTo>
                    <a:pt x="3343698" y="2709333"/>
                  </a:lnTo>
                  <a:lnTo>
                    <a:pt x="0" y="2709333"/>
                  </a:lnTo>
                  <a:close/>
                </a:path>
              </a:pathLst>
            </a:custGeom>
            <a:solidFill>
              <a:srgbClr val="FFFFFF"/>
            </a:solidFill>
          </p:spPr>
        </p:sp>
        <p:sp>
          <p:nvSpPr>
            <p:cNvPr id="4" name="TextBox 4"/>
            <p:cNvSpPr txBox="1"/>
            <p:nvPr/>
          </p:nvSpPr>
          <p:spPr>
            <a:xfrm>
              <a:off x="0" y="-57150"/>
              <a:ext cx="3343698" cy="2766483"/>
            </a:xfrm>
            <a:prstGeom prst="rect">
              <a:avLst/>
            </a:prstGeom>
          </p:spPr>
          <p:txBody>
            <a:bodyPr lIns="50800" tIns="50800" rIns="50800" bIns="50800" rtlCol="0" anchor="ctr"/>
            <a:lstStyle/>
            <a:p>
              <a:pPr algn="ctr">
                <a:lnSpc>
                  <a:spcPts val="3080"/>
                </a:lnSpc>
              </a:pPr>
            </a:p>
          </p:txBody>
        </p:sp>
      </p:grpSp>
      <p:sp>
        <p:nvSpPr>
          <p:cNvPr id="5" name="Freeform 5"/>
          <p:cNvSpPr/>
          <p:nvPr/>
        </p:nvSpPr>
        <p:spPr>
          <a:xfrm>
            <a:off x="-66037" y="0"/>
            <a:ext cx="12115087" cy="10287000"/>
          </a:xfrm>
          <a:custGeom>
            <a:avLst/>
            <a:gdLst/>
            <a:ahLst/>
            <a:cxnLst/>
            <a:rect l="l" t="t" r="r" b="b"/>
            <a:pathLst>
              <a:path w="12115087" h="10287000">
                <a:moveTo>
                  <a:pt x="0" y="0"/>
                </a:moveTo>
                <a:lnTo>
                  <a:pt x="12115087" y="0"/>
                </a:lnTo>
                <a:lnTo>
                  <a:pt x="12115087" y="10287000"/>
                </a:lnTo>
                <a:lnTo>
                  <a:pt x="0" y="10287000"/>
                </a:lnTo>
                <a:lnTo>
                  <a:pt x="0" y="0"/>
                </a:lnTo>
                <a:close/>
              </a:path>
            </a:pathLst>
          </a:custGeom>
          <a:blipFill>
            <a:blip r:embed="rId1">
              <a:alphaModFix amt="13000"/>
            </a:blip>
            <a:stretch>
              <a:fillRect t="-38328" b="-38328"/>
            </a:stretch>
          </a:blipFill>
        </p:spPr>
      </p:sp>
      <p:sp>
        <p:nvSpPr>
          <p:cNvPr id="6" name="Freeform 6"/>
          <p:cNvSpPr/>
          <p:nvPr/>
        </p:nvSpPr>
        <p:spPr>
          <a:xfrm>
            <a:off x="12049050" y="0"/>
            <a:ext cx="6238950" cy="10287000"/>
          </a:xfrm>
          <a:custGeom>
            <a:avLst/>
            <a:gdLst/>
            <a:ahLst/>
            <a:cxnLst/>
            <a:rect l="l" t="t" r="r" b="b"/>
            <a:pathLst>
              <a:path w="6238950" h="10287000">
                <a:moveTo>
                  <a:pt x="0" y="0"/>
                </a:moveTo>
                <a:lnTo>
                  <a:pt x="6238950" y="0"/>
                </a:lnTo>
                <a:lnTo>
                  <a:pt x="6238950" y="10287000"/>
                </a:lnTo>
                <a:lnTo>
                  <a:pt x="0" y="10287000"/>
                </a:lnTo>
                <a:lnTo>
                  <a:pt x="0" y="0"/>
                </a:lnTo>
                <a:close/>
              </a:path>
            </a:pathLst>
          </a:custGeom>
          <a:blipFill>
            <a:blip r:embed="rId2"/>
            <a:stretch>
              <a:fillRect l="-119844"/>
            </a:stretch>
          </a:blipFill>
        </p:spPr>
      </p:sp>
      <p:sp>
        <p:nvSpPr>
          <p:cNvPr id="7" name="Freeform 7"/>
          <p:cNvSpPr/>
          <p:nvPr/>
        </p:nvSpPr>
        <p:spPr>
          <a:xfrm>
            <a:off x="3857775" y="8794236"/>
            <a:ext cx="3686946" cy="1492764"/>
          </a:xfrm>
          <a:custGeom>
            <a:avLst/>
            <a:gdLst/>
            <a:ahLst/>
            <a:cxnLst/>
            <a:rect l="l" t="t" r="r" b="b"/>
            <a:pathLst>
              <a:path w="3686946" h="1492764">
                <a:moveTo>
                  <a:pt x="0" y="0"/>
                </a:moveTo>
                <a:lnTo>
                  <a:pt x="3686946" y="0"/>
                </a:lnTo>
                <a:lnTo>
                  <a:pt x="3686946" y="1492764"/>
                </a:lnTo>
                <a:lnTo>
                  <a:pt x="0" y="1492764"/>
                </a:lnTo>
                <a:lnTo>
                  <a:pt x="0" y="0"/>
                </a:lnTo>
                <a:close/>
              </a:path>
            </a:pathLst>
          </a:custGeom>
          <a:blipFill>
            <a:blip r:embed="rId3"/>
            <a:stretch>
              <a:fillRect/>
            </a:stretch>
          </a:blipFill>
        </p:spPr>
      </p:sp>
      <p:sp>
        <p:nvSpPr>
          <p:cNvPr id="8" name="TextBox 8"/>
          <p:cNvSpPr txBox="1"/>
          <p:nvPr/>
        </p:nvSpPr>
        <p:spPr>
          <a:xfrm>
            <a:off x="3278401" y="4455212"/>
            <a:ext cx="4845695" cy="1186075"/>
          </a:xfrm>
          <a:prstGeom prst="rect">
            <a:avLst/>
          </a:prstGeom>
        </p:spPr>
        <p:txBody>
          <a:bodyPr lIns="0" tIns="0" rIns="0" bIns="0" rtlCol="0" anchor="t">
            <a:spAutoFit/>
          </a:bodyPr>
          <a:lstStyle/>
          <a:p>
            <a:pPr marL="0" lvl="0" indent="0" algn="ctr">
              <a:lnSpc>
                <a:spcPts val="9175"/>
              </a:lnSpc>
              <a:spcBef>
                <a:spcPct val="0"/>
              </a:spcBef>
            </a:pPr>
            <a:r>
              <a:rPr lang="en-US" sz="6555" b="1">
                <a:solidFill>
                  <a:srgbClr val="1E1E1E"/>
                </a:solidFill>
                <a:latin typeface="Poppins Bold" panose="00000800000000000000"/>
                <a:ea typeface="Poppins Bold" panose="00000800000000000000"/>
                <a:cs typeface="Poppins Bold" panose="00000800000000000000"/>
                <a:sym typeface="Poppins Bold" panose="00000800000000000000"/>
              </a:rPr>
              <a:t>Thank You!</a:t>
            </a:r>
            <a:endParaRPr lang="en-US" sz="6555" b="1">
              <a:solidFill>
                <a:srgbClr val="1E1E1E"/>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
              <a:alphaModFix amt="5000"/>
            </a:blip>
            <a:stretch>
              <a:fillRect/>
            </a:stretch>
          </a:blipFill>
        </p:spPr>
      </p:sp>
      <p:grpSp>
        <p:nvGrpSpPr>
          <p:cNvPr id="3" name="Group 3"/>
          <p:cNvGrpSpPr/>
          <p:nvPr/>
        </p:nvGrpSpPr>
        <p:grpSpPr>
          <a:xfrm>
            <a:off x="4373530" y="3493142"/>
            <a:ext cx="4504092" cy="5287072"/>
            <a:chOff x="0" y="0"/>
            <a:chExt cx="6005456" cy="7049430"/>
          </a:xfrm>
        </p:grpSpPr>
        <p:sp>
          <p:nvSpPr>
            <p:cNvPr id="4" name="Freeform 4"/>
            <p:cNvSpPr/>
            <p:nvPr/>
          </p:nvSpPr>
          <p:spPr>
            <a:xfrm>
              <a:off x="1549134" y="0"/>
              <a:ext cx="2876927" cy="2876927"/>
            </a:xfrm>
            <a:custGeom>
              <a:avLst/>
              <a:gdLst/>
              <a:ahLst/>
              <a:cxnLst/>
              <a:rect l="l" t="t" r="r" b="b"/>
              <a:pathLst>
                <a:path w="2876927" h="2876927">
                  <a:moveTo>
                    <a:pt x="0" y="0"/>
                  </a:moveTo>
                  <a:lnTo>
                    <a:pt x="2876927" y="0"/>
                  </a:lnTo>
                  <a:lnTo>
                    <a:pt x="2876927"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35045" y="85911"/>
              <a:ext cx="2705106" cy="2705106"/>
            </a:xfrm>
            <a:custGeom>
              <a:avLst/>
              <a:gdLst/>
              <a:ahLst/>
              <a:cxnLst/>
              <a:rect l="l" t="t" r="r" b="b"/>
              <a:pathLst>
                <a:path w="2705106" h="2705106">
                  <a:moveTo>
                    <a:pt x="0" y="0"/>
                  </a:moveTo>
                  <a:lnTo>
                    <a:pt x="2705105" y="0"/>
                  </a:lnTo>
                  <a:lnTo>
                    <a:pt x="2705105" y="2705105"/>
                  </a:lnTo>
                  <a:lnTo>
                    <a:pt x="0" y="2705105"/>
                  </a:lnTo>
                  <a:lnTo>
                    <a:pt x="0" y="0"/>
                  </a:lnTo>
                  <a:close/>
                </a:path>
              </a:pathLst>
            </a:custGeom>
            <a:blipFill>
              <a:blip r:embed="rId4"/>
              <a:stretch>
                <a:fillRect/>
              </a:stretch>
            </a:blipFill>
          </p:spPr>
        </p:sp>
        <p:sp>
          <p:nvSpPr>
            <p:cNvPr id="6" name="Freeform 6"/>
            <p:cNvSpPr/>
            <p:nvPr/>
          </p:nvSpPr>
          <p:spPr>
            <a:xfrm>
              <a:off x="3803541" y="266292"/>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2102" y="3421498"/>
              <a:ext cx="3961252" cy="618186"/>
            </a:xfrm>
            <a:prstGeom prst="rect">
              <a:avLst/>
            </a:prstGeom>
          </p:spPr>
          <p:txBody>
            <a:bodyPr lIns="0" tIns="0" rIns="0" bIns="0" rtlCol="0" anchor="t">
              <a:spAutoFit/>
            </a:bodyPr>
            <a:lstStyle/>
            <a:p>
              <a:pPr algn="ctr">
                <a:lnSpc>
                  <a:spcPts val="3735"/>
                </a:lnSpc>
              </a:pPr>
              <a:r>
                <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rPr>
                <a:t>ADMIN</a:t>
              </a:r>
              <a:endParaRPr lang="en-US" sz="2665" b="1" spc="1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0" y="4280845"/>
              <a:ext cx="6005456" cy="2768584"/>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admin can manage user complaints and reports, review and approve reports of misconduct, restrict or delete user accounts based on violations, and handle platform-wide issues.</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9" name="TextBox 9"/>
          <p:cNvSpPr txBox="1"/>
          <p:nvPr/>
        </p:nvSpPr>
        <p:spPr>
          <a:xfrm>
            <a:off x="1560316" y="2320297"/>
            <a:ext cx="10130521" cy="1172845"/>
          </a:xfrm>
          <a:prstGeom prst="rect">
            <a:avLst/>
          </a:prstGeom>
        </p:spPr>
        <p:txBody>
          <a:bodyPr lIns="0" tIns="0" rIns="0" bIns="0" rtlCol="0" anchor="t">
            <a:spAutoFit/>
          </a:bodyPr>
          <a:lstStyle/>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There are mainly 2 users in this web application.</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r>
              <a:rPr lang="en-US" sz="2200">
                <a:solidFill>
                  <a:srgbClr val="272727"/>
                </a:solidFill>
                <a:latin typeface="Poppins" panose="00000500000000000000"/>
                <a:ea typeface="Poppins" panose="00000500000000000000"/>
                <a:cs typeface="Poppins" panose="00000500000000000000"/>
                <a:sym typeface="Poppins" panose="00000500000000000000"/>
              </a:rPr>
              <a:t>They are admin and users.</a:t>
            </a:r>
            <a:endParaRPr lang="en-US" sz="2200">
              <a:solidFill>
                <a:srgbClr val="272727"/>
              </a:solidFill>
              <a:latin typeface="Poppins" panose="00000500000000000000"/>
              <a:ea typeface="Poppins" panose="00000500000000000000"/>
              <a:cs typeface="Poppins" panose="00000500000000000000"/>
              <a:sym typeface="Poppins" panose="00000500000000000000"/>
            </a:endParaRPr>
          </a:p>
          <a:p>
            <a:pPr algn="just">
              <a:lnSpc>
                <a:spcPts val="3080"/>
              </a:lnSpc>
            </a:pPr>
            <a:endParaRPr lang="en-US" sz="2200">
              <a:solidFill>
                <a:srgbClr val="272727"/>
              </a:solidFill>
              <a:latin typeface="Poppins" panose="00000500000000000000"/>
              <a:ea typeface="Poppins" panose="00000500000000000000"/>
              <a:cs typeface="Poppins" panose="00000500000000000000"/>
              <a:sym typeface="Poppins" panose="00000500000000000000"/>
            </a:endParaRPr>
          </a:p>
        </p:txBody>
      </p:sp>
      <p:sp>
        <p:nvSpPr>
          <p:cNvPr id="10" name="Freeform 10"/>
          <p:cNvSpPr/>
          <p:nvPr/>
        </p:nvSpPr>
        <p:spPr>
          <a:xfrm rot="3437212">
            <a:off x="14093990" y="6579379"/>
            <a:ext cx="7736316" cy="8476044"/>
          </a:xfrm>
          <a:custGeom>
            <a:avLst/>
            <a:gdLst/>
            <a:ahLst/>
            <a:cxnLst/>
            <a:rect l="l" t="t" r="r" b="b"/>
            <a:pathLst>
              <a:path w="7736316" h="8476044">
                <a:moveTo>
                  <a:pt x="0" y="0"/>
                </a:moveTo>
                <a:lnTo>
                  <a:pt x="7736316" y="0"/>
                </a:lnTo>
                <a:lnTo>
                  <a:pt x="7736316" y="8476044"/>
                </a:lnTo>
                <a:lnTo>
                  <a:pt x="0" y="8476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9438791" y="3493142"/>
            <a:ext cx="4504092" cy="5661284"/>
            <a:chOff x="0" y="0"/>
            <a:chExt cx="6005456" cy="7548379"/>
          </a:xfrm>
        </p:grpSpPr>
        <p:sp>
          <p:nvSpPr>
            <p:cNvPr id="12" name="Freeform 12"/>
            <p:cNvSpPr/>
            <p:nvPr/>
          </p:nvSpPr>
          <p:spPr>
            <a:xfrm>
              <a:off x="1564265" y="0"/>
              <a:ext cx="2876927" cy="2876927"/>
            </a:xfrm>
            <a:custGeom>
              <a:avLst/>
              <a:gdLst/>
              <a:ahLst/>
              <a:cxnLst/>
              <a:rect l="l" t="t" r="r" b="b"/>
              <a:pathLst>
                <a:path w="2876927" h="2876927">
                  <a:moveTo>
                    <a:pt x="0" y="0"/>
                  </a:moveTo>
                  <a:lnTo>
                    <a:pt x="2876926" y="0"/>
                  </a:lnTo>
                  <a:lnTo>
                    <a:pt x="2876926" y="2876927"/>
                  </a:lnTo>
                  <a:lnTo>
                    <a:pt x="0" y="2876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62968" y="198703"/>
              <a:ext cx="2479521" cy="2479521"/>
            </a:xfrm>
            <a:custGeom>
              <a:avLst/>
              <a:gdLst/>
              <a:ahLst/>
              <a:cxnLst/>
              <a:rect l="l" t="t" r="r" b="b"/>
              <a:pathLst>
                <a:path w="2479521" h="2479521">
                  <a:moveTo>
                    <a:pt x="0" y="0"/>
                  </a:moveTo>
                  <a:lnTo>
                    <a:pt x="2479520" y="0"/>
                  </a:lnTo>
                  <a:lnTo>
                    <a:pt x="2479520" y="2479521"/>
                  </a:lnTo>
                  <a:lnTo>
                    <a:pt x="0" y="2479521"/>
                  </a:lnTo>
                  <a:lnTo>
                    <a:pt x="0" y="0"/>
                  </a:lnTo>
                  <a:close/>
                </a:path>
              </a:pathLst>
            </a:custGeom>
            <a:blipFill>
              <a:blip r:embed="rId9"/>
              <a:stretch>
                <a:fillRect/>
              </a:stretch>
            </a:blipFill>
          </p:spPr>
        </p:sp>
        <p:sp>
          <p:nvSpPr>
            <p:cNvPr id="14" name="Freeform 14"/>
            <p:cNvSpPr/>
            <p:nvPr/>
          </p:nvSpPr>
          <p:spPr>
            <a:xfrm>
              <a:off x="3788410" y="147553"/>
              <a:ext cx="652781" cy="652781"/>
            </a:xfrm>
            <a:custGeom>
              <a:avLst/>
              <a:gdLst/>
              <a:ahLst/>
              <a:cxnLst/>
              <a:rect l="l" t="t" r="r" b="b"/>
              <a:pathLst>
                <a:path w="652781" h="652781">
                  <a:moveTo>
                    <a:pt x="0" y="0"/>
                  </a:moveTo>
                  <a:lnTo>
                    <a:pt x="652781" y="0"/>
                  </a:lnTo>
                  <a:lnTo>
                    <a:pt x="652781" y="652781"/>
                  </a:lnTo>
                  <a:lnTo>
                    <a:pt x="0" y="652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775013" y="3411973"/>
              <a:ext cx="4455429" cy="717973"/>
            </a:xfrm>
            <a:prstGeom prst="rect">
              <a:avLst/>
            </a:prstGeom>
          </p:spPr>
          <p:txBody>
            <a:bodyPr lIns="0" tIns="0" rIns="0" bIns="0" rtlCol="0" anchor="t">
              <a:spAutoFit/>
            </a:bodyPr>
            <a:lstStyle/>
            <a:p>
              <a:pPr algn="ctr">
                <a:lnSpc>
                  <a:spcPts val="4200"/>
                </a:lnSpc>
              </a:pPr>
              <a:r>
                <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rPr>
                <a:t>USER</a:t>
              </a:r>
              <a:endParaRPr lang="en-US" sz="3000" b="1" spc="2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0" y="4316848"/>
              <a:ext cx="6005456" cy="3231531"/>
            </a:xfrm>
            <a:prstGeom prst="rect">
              <a:avLst/>
            </a:prstGeom>
          </p:spPr>
          <p:txBody>
            <a:bodyPr lIns="0" tIns="0" rIns="0" bIns="0" rtlCol="0" anchor="t">
              <a:spAutoFit/>
            </a:bodyPr>
            <a:lstStyle/>
            <a:p>
              <a:pPr algn="ctr">
                <a:lnSpc>
                  <a:spcPts val="2740"/>
                </a:lnSpc>
              </a:pPr>
              <a:r>
                <a:rPr lang="en-US" sz="1955">
                  <a:solidFill>
                    <a:srgbClr val="272727"/>
                  </a:solidFill>
                  <a:latin typeface="Poppins" panose="00000500000000000000"/>
                  <a:ea typeface="Poppins" panose="00000500000000000000"/>
                  <a:cs typeface="Poppins" panose="00000500000000000000"/>
                  <a:sym typeface="Poppins" panose="00000500000000000000"/>
                </a:rPr>
                <a:t>The users are the core participants who can create profiles, upload posts, like, comment, share, and save posts. They can follow or unfollow other users, send and receive messages, and block users if necessary.</a:t>
              </a:r>
              <a:endParaRPr lang="en-US" sz="1955">
                <a:solidFill>
                  <a:srgbClr val="272727"/>
                </a:solidFill>
                <a:latin typeface="Poppins" panose="00000500000000000000"/>
                <a:ea typeface="Poppins" panose="00000500000000000000"/>
                <a:cs typeface="Poppins" panose="00000500000000000000"/>
                <a:sym typeface="Poppins" panose="00000500000000000000"/>
              </a:endParaRPr>
            </a:p>
          </p:txBody>
        </p:sp>
      </p:grpSp>
      <p:sp>
        <p:nvSpPr>
          <p:cNvPr id="17" name="Freeform 17"/>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SYSTEM</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1560316" y="1078904"/>
            <a:ext cx="5192356" cy="89217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USERS</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p:txBody>
      </p:sp>
      <p:sp>
        <p:nvSpPr>
          <p:cNvPr id="21" name="Freeform 21"/>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124200" y="38100"/>
            <a:ext cx="13105130" cy="10135870"/>
          </a:xfrm>
          <a:custGeom>
            <a:avLst/>
            <a:gdLst/>
            <a:ahLst/>
            <a:cxnLst/>
            <a:rect l="l" t="t" r="r" b="b"/>
            <a:pathLst>
              <a:path w="13194359" h="10407050">
                <a:moveTo>
                  <a:pt x="0" y="0"/>
                </a:moveTo>
                <a:lnTo>
                  <a:pt x="13194358" y="0"/>
                </a:lnTo>
                <a:lnTo>
                  <a:pt x="13194358" y="10407050"/>
                </a:lnTo>
                <a:lnTo>
                  <a:pt x="0" y="10407050"/>
                </a:lnTo>
                <a:lnTo>
                  <a:pt x="0" y="0"/>
                </a:lnTo>
                <a:close/>
              </a:path>
            </a:pathLst>
          </a:custGeom>
          <a:blipFill>
            <a:blip r:embed="rId8"/>
            <a:stretch>
              <a:fillRect l="-24" r="-24"/>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1560316" y="1078904"/>
            <a:ext cx="5192356" cy="1795145"/>
          </a:xfrm>
          <a:prstGeom prst="rect">
            <a:avLst/>
          </a:prstGeom>
        </p:spPr>
        <p:txBody>
          <a:bodyPr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endParaRPr lang="en-US" sz="5000" b="1">
              <a:solidFill>
                <a:srgbClr val="727272"/>
              </a:solidFill>
              <a:latin typeface="Poppins Bold" panose="00000800000000000000"/>
              <a:ea typeface="Poppins Bold" panose="00000800000000000000"/>
              <a:cs typeface="Poppins Bold" panose="00000800000000000000"/>
              <a:sym typeface="Poppins Bold" panose="00000800000000000000"/>
            </a:endParaRPr>
          </a:p>
          <a:p>
            <a:pPr algn="l">
              <a:lnSpc>
                <a:spcPts val="7000"/>
              </a:lnSpc>
            </a:pP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208496" y="9399706"/>
            <a:ext cx="5802900"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
        <p:nvSpPr>
          <p:cNvPr id="14" name="TextBox 8"/>
          <p:cNvSpPr txBox="1"/>
          <p:nvPr/>
        </p:nvSpPr>
        <p:spPr>
          <a:xfrm>
            <a:off x="9448800" y="12573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Yes</a:t>
            </a:r>
            <a:endParaRPr lang="en-IN" sz="1600">
              <a:solidFill>
                <a:schemeClr val="tx1"/>
              </a:solidFill>
              <a:latin typeface="+mj-lt"/>
              <a:ea typeface="Poppins Bold" panose="00000800000000000000"/>
              <a:cs typeface="+mj-lt"/>
              <a:sym typeface="Poppins Bold" panose="00000800000000000000"/>
            </a:endParaRPr>
          </a:p>
        </p:txBody>
      </p:sp>
      <p:sp>
        <p:nvSpPr>
          <p:cNvPr id="16" name="TextBox 8"/>
          <p:cNvSpPr txBox="1"/>
          <p:nvPr/>
        </p:nvSpPr>
        <p:spPr>
          <a:xfrm>
            <a:off x="6324600" y="12573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No</a:t>
            </a:r>
            <a:endParaRPr lang="en-IN" sz="1600">
              <a:solidFill>
                <a:schemeClr val="tx1"/>
              </a:solidFill>
              <a:latin typeface="+mj-lt"/>
              <a:ea typeface="Poppins Bold" panose="00000800000000000000"/>
              <a:cs typeface="+mj-lt"/>
              <a:sym typeface="Poppins Bold" panose="00000800000000000000"/>
            </a:endParaRPr>
          </a:p>
        </p:txBody>
      </p:sp>
      <p:sp>
        <p:nvSpPr>
          <p:cNvPr id="17" name="TextBox 8"/>
          <p:cNvSpPr txBox="1"/>
          <p:nvPr/>
        </p:nvSpPr>
        <p:spPr>
          <a:xfrm>
            <a:off x="12801600" y="56007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No</a:t>
            </a:r>
            <a:endParaRPr lang="en-IN" sz="1600">
              <a:solidFill>
                <a:schemeClr val="tx1"/>
              </a:solidFill>
              <a:latin typeface="+mj-lt"/>
              <a:ea typeface="Poppins Bold" panose="00000800000000000000"/>
              <a:cs typeface="+mj-lt"/>
              <a:sym typeface="Poppins Bold" panose="00000800000000000000"/>
            </a:endParaRPr>
          </a:p>
        </p:txBody>
      </p:sp>
      <p:sp>
        <p:nvSpPr>
          <p:cNvPr id="18" name="TextBox 8"/>
          <p:cNvSpPr txBox="1"/>
          <p:nvPr/>
        </p:nvSpPr>
        <p:spPr>
          <a:xfrm>
            <a:off x="11734800" y="5600700"/>
            <a:ext cx="992505" cy="773430"/>
          </a:xfrm>
          <a:prstGeom prst="rect">
            <a:avLst/>
          </a:prstGeom>
        </p:spPr>
        <p:txBody>
          <a:bodyPr lIns="0" tIns="0" rIns="0" bIns="0" rtlCol="0" anchor="t">
            <a:noAutofit/>
          </a:bodyPr>
          <a:p>
            <a:pPr algn="l">
              <a:lnSpc>
                <a:spcPts val="7000"/>
              </a:lnSpc>
            </a:pPr>
            <a:r>
              <a:rPr lang="en-IN" sz="1600">
                <a:solidFill>
                  <a:schemeClr val="tx1"/>
                </a:solidFill>
                <a:latin typeface="+mj-lt"/>
                <a:ea typeface="Poppins Bold" panose="00000800000000000000"/>
                <a:cs typeface="+mj-lt"/>
                <a:sym typeface="Poppins Bold" panose="00000800000000000000"/>
              </a:rPr>
              <a:t>Yes</a:t>
            </a:r>
            <a:endParaRPr lang="en-IN" sz="16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1080969" y="2857719"/>
            <a:ext cx="1036286" cy="1036286"/>
          </a:xfrm>
          <a:custGeom>
            <a:avLst/>
            <a:gdLst/>
            <a:ahLst/>
            <a:cxnLst/>
            <a:rect l="l" t="t" r="r" b="b"/>
            <a:pathLst>
              <a:path w="1036286" h="1036286">
                <a:moveTo>
                  <a:pt x="0" y="0"/>
                </a:moveTo>
                <a:lnTo>
                  <a:pt x="1036286" y="0"/>
                </a:lnTo>
                <a:lnTo>
                  <a:pt x="1036286" y="1036286"/>
                </a:lnTo>
                <a:lnTo>
                  <a:pt x="0" y="103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382065" y="3127679"/>
            <a:ext cx="434095" cy="496367"/>
          </a:xfrm>
          <a:custGeom>
            <a:avLst/>
            <a:gdLst/>
            <a:ahLst/>
            <a:cxnLst/>
            <a:rect l="l" t="t" r="r" b="b"/>
            <a:pathLst>
              <a:path w="434095" h="496367">
                <a:moveTo>
                  <a:pt x="0" y="0"/>
                </a:moveTo>
                <a:lnTo>
                  <a:pt x="434095" y="0"/>
                </a:lnTo>
                <a:lnTo>
                  <a:pt x="434095" y="496366"/>
                </a:lnTo>
                <a:lnTo>
                  <a:pt x="0" y="496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80969" y="5352479"/>
            <a:ext cx="14737980" cy="4009380"/>
          </a:xfrm>
          <a:prstGeom prst="rect">
            <a:avLst/>
          </a:prstGeom>
        </p:spPr>
        <p:txBody>
          <a:bodyPr lIns="0" tIns="0" rIns="0" bIns="0" rtlCol="0" anchor="t">
            <a:spAutoFit/>
          </a:bodyPr>
          <a:lstStyle/>
          <a:p>
            <a:pPr algn="just">
              <a:lnSpc>
                <a:spcPts val="3185"/>
              </a:lnSpc>
            </a:pPr>
            <a:r>
              <a:rPr lang="en-US" sz="2275">
                <a:solidFill>
                  <a:srgbClr val="000000"/>
                </a:solidFill>
                <a:latin typeface="Poppins" panose="00000500000000000000"/>
                <a:ea typeface="Poppins" panose="00000500000000000000"/>
                <a:cs typeface="Poppins" panose="00000500000000000000"/>
                <a:sym typeface="Poppins" panose="00000500000000000000"/>
              </a:rPr>
              <a:t>In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275">
                <a:solidFill>
                  <a:srgbClr val="000000"/>
                </a:solidFill>
                <a:latin typeface="Poppins" panose="00000500000000000000"/>
                <a:ea typeface="Poppins" panose="00000500000000000000"/>
                <a:cs typeface="Poppins" panose="00000500000000000000"/>
                <a:sym typeface="Poppins" panose="00000500000000000000"/>
              </a:rPr>
              <a:t>, the login and registration processes are designed to provide users with a seamless entry into the platform while ensuring their information is secure. During registration,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new users create an account by providing essential details such as their name, username, email address,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This information is used to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establish their unique profile on the platform</a:t>
            </a:r>
            <a:r>
              <a:rPr lang="en-US" sz="2275">
                <a:solidFill>
                  <a:srgbClr val="000000"/>
                </a:solidFill>
                <a:latin typeface="Poppins" panose="00000500000000000000"/>
                <a:ea typeface="Poppins" panose="00000500000000000000"/>
                <a:cs typeface="Poppins" panose="00000500000000000000"/>
                <a:sym typeface="Poppins" panose="00000500000000000000"/>
              </a:rPr>
              <a:t>. Upon successful registration, users receive a confirmation, granting them access to all features of Pixtream. The </a:t>
            </a:r>
            <a:r>
              <a:rPr lang="en-US" sz="2275" b="1">
                <a:solidFill>
                  <a:srgbClr val="000000"/>
                </a:solidFill>
                <a:latin typeface="Poppins Bold" panose="00000800000000000000"/>
                <a:ea typeface="Poppins Bold" panose="00000800000000000000"/>
                <a:cs typeface="Poppins Bold" panose="00000800000000000000"/>
                <a:sym typeface="Poppins Bold" panose="00000800000000000000"/>
              </a:rPr>
              <a:t>login process requires users to enter their registered username and password</a:t>
            </a:r>
            <a:r>
              <a:rPr lang="en-US" sz="2275">
                <a:solidFill>
                  <a:srgbClr val="000000"/>
                </a:solidFill>
                <a:latin typeface="Poppins" panose="00000500000000000000"/>
                <a:ea typeface="Poppins" panose="00000500000000000000"/>
                <a:cs typeface="Poppins" panose="00000500000000000000"/>
                <a:sym typeface="Poppins" panose="00000500000000000000"/>
              </a:rPr>
              <a:t>, allowing them to authenticate their identity and access their profiles. This streamlined login and registration system ensures that users can easily join the community and engage with the platform while maintaining their account's security.</a:t>
            </a:r>
            <a:endParaRPr lang="en-US" sz="227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3185"/>
              </a:lnSpc>
              <a:spcBef>
                <a:spcPct val="0"/>
              </a:spcBef>
            </a:pPr>
            <a:endParaRPr lang="en-US" sz="227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USER REGISTRATION, LOGIN</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Freeform 11"/>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8">
              <a:alphaModFix amt="5000"/>
            </a:blip>
            <a:stretch>
              <a:fillRect/>
            </a:stretch>
          </a:blipFill>
        </p:spPr>
      </p:sp>
      <p:sp>
        <p:nvSpPr>
          <p:cNvPr id="12" name="TextBox 8"/>
          <p:cNvSpPr txBox="1"/>
          <p:nvPr/>
        </p:nvSpPr>
        <p:spPr>
          <a:xfrm>
            <a:off x="1560195" y="1078865"/>
            <a:ext cx="659003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95258" y="-482664"/>
            <a:ext cx="4346211" cy="11252327"/>
          </a:xfrm>
          <a:custGeom>
            <a:avLst/>
            <a:gdLst/>
            <a:ahLst/>
            <a:cxnLst/>
            <a:rect l="l" t="t" r="r" b="b"/>
            <a:pathLst>
              <a:path w="4346211" h="11252327">
                <a:moveTo>
                  <a:pt x="0" y="0"/>
                </a:moveTo>
                <a:lnTo>
                  <a:pt x="4346212" y="0"/>
                </a:lnTo>
                <a:lnTo>
                  <a:pt x="4346212" y="11252328"/>
                </a:lnTo>
                <a:lnTo>
                  <a:pt x="0" y="11252328"/>
                </a:lnTo>
                <a:lnTo>
                  <a:pt x="0" y="0"/>
                </a:lnTo>
                <a:close/>
              </a:path>
            </a:pathLst>
          </a:custGeom>
          <a:blipFill>
            <a:blip r:embed="rId5"/>
            <a:stretch>
              <a:fillRect t="-34" b="-34"/>
            </a:stretch>
          </a:blipFill>
        </p:spPr>
        <p:txBody>
          <a:bodyPr/>
          <a:p>
            <a:endParaRPr lang="en-IN" altLang="en-US"/>
          </a:p>
        </p:txBody>
      </p:sp>
      <p:sp>
        <p:nvSpPr>
          <p:cNvPr id="5" name="Freeform 5"/>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6"/>
            <a:stretch>
              <a:fillRect/>
            </a:stretch>
          </a:blipFill>
        </p:spPr>
      </p:sp>
      <p:grpSp>
        <p:nvGrpSpPr>
          <p:cNvPr id="6" name="Group 6"/>
          <p:cNvGrpSpPr/>
          <p:nvPr/>
        </p:nvGrpSpPr>
        <p:grpSpPr>
          <a:xfrm>
            <a:off x="1080969" y="2857719"/>
            <a:ext cx="1036286" cy="1036286"/>
            <a:chOff x="0" y="0"/>
            <a:chExt cx="1381715" cy="1381715"/>
          </a:xfrm>
        </p:grpSpPr>
        <p:sp>
          <p:nvSpPr>
            <p:cNvPr id="7" name="Freeform 7"/>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01460" y="359946"/>
              <a:ext cx="578794" cy="661822"/>
            </a:xfrm>
            <a:custGeom>
              <a:avLst/>
              <a:gdLst/>
              <a:ahLst/>
              <a:cxnLst/>
              <a:rect l="l" t="t" r="r" b="b"/>
              <a:pathLst>
                <a:path w="578794" h="661822">
                  <a:moveTo>
                    <a:pt x="0" y="0"/>
                  </a:moveTo>
                  <a:lnTo>
                    <a:pt x="578794" y="0"/>
                  </a:lnTo>
                  <a:lnTo>
                    <a:pt x="578794" y="661823"/>
                  </a:lnTo>
                  <a:lnTo>
                    <a:pt x="0" y="6618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9" name="Group 9"/>
          <p:cNvGrpSpPr/>
          <p:nvPr/>
        </p:nvGrpSpPr>
        <p:grpSpPr>
          <a:xfrm>
            <a:off x="2306434" y="2857719"/>
            <a:ext cx="1036286" cy="1036286"/>
            <a:chOff x="0" y="0"/>
            <a:chExt cx="1381715" cy="1381715"/>
          </a:xfrm>
        </p:grpSpPr>
        <p:sp>
          <p:nvSpPr>
            <p:cNvPr id="10" name="Freeform 10"/>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414897" y="375310"/>
              <a:ext cx="551920" cy="631094"/>
            </a:xfrm>
            <a:custGeom>
              <a:avLst/>
              <a:gdLst/>
              <a:ahLst/>
              <a:cxnLst/>
              <a:rect l="l" t="t" r="r" b="b"/>
              <a:pathLst>
                <a:path w="551920" h="631094">
                  <a:moveTo>
                    <a:pt x="0" y="0"/>
                  </a:moveTo>
                  <a:lnTo>
                    <a:pt x="551920" y="0"/>
                  </a:lnTo>
                  <a:lnTo>
                    <a:pt x="551920" y="631094"/>
                  </a:lnTo>
                  <a:lnTo>
                    <a:pt x="0" y="6310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3533220" y="2857719"/>
            <a:ext cx="1036286" cy="1036286"/>
            <a:chOff x="0" y="0"/>
            <a:chExt cx="1381715" cy="1381715"/>
          </a:xfrm>
        </p:grpSpPr>
        <p:sp>
          <p:nvSpPr>
            <p:cNvPr id="13" name="Freeform 13"/>
            <p:cNvSpPr/>
            <p:nvPr/>
          </p:nvSpPr>
          <p:spPr>
            <a:xfrm>
              <a:off x="0" y="0"/>
              <a:ext cx="1381715" cy="1381715"/>
            </a:xfrm>
            <a:custGeom>
              <a:avLst/>
              <a:gdLst/>
              <a:ahLst/>
              <a:cxnLst/>
              <a:rect l="l" t="t" r="r" b="b"/>
              <a:pathLst>
                <a:path w="1381715" h="1381715">
                  <a:moveTo>
                    <a:pt x="0" y="0"/>
                  </a:moveTo>
                  <a:lnTo>
                    <a:pt x="1381715" y="0"/>
                  </a:lnTo>
                  <a:lnTo>
                    <a:pt x="1381715" y="1381715"/>
                  </a:lnTo>
                  <a:lnTo>
                    <a:pt x="0" y="13817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356173" y="423110"/>
              <a:ext cx="669369" cy="535495"/>
            </a:xfrm>
            <a:custGeom>
              <a:avLst/>
              <a:gdLst/>
              <a:ahLst/>
              <a:cxnLst/>
              <a:rect l="l" t="t" r="r" b="b"/>
              <a:pathLst>
                <a:path w="669369" h="535495">
                  <a:moveTo>
                    <a:pt x="0" y="0"/>
                  </a:moveTo>
                  <a:lnTo>
                    <a:pt x="669369" y="0"/>
                  </a:lnTo>
                  <a:lnTo>
                    <a:pt x="669369" y="535495"/>
                  </a:lnTo>
                  <a:lnTo>
                    <a:pt x="0" y="5354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15" name="TextBox 15"/>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7" name="TextBox 17"/>
          <p:cNvSpPr txBox="1"/>
          <p:nvPr/>
        </p:nvSpPr>
        <p:spPr>
          <a:xfrm>
            <a:off x="1080969" y="5351725"/>
            <a:ext cx="11127407" cy="4357078"/>
          </a:xfrm>
          <a:prstGeom prst="rect">
            <a:avLst/>
          </a:prstGeom>
        </p:spPr>
        <p:txBody>
          <a:bodyPr lIns="0" tIns="0" rIns="0" bIns="0" rtlCol="0" anchor="t">
            <a:spAutoFit/>
          </a:bodyPr>
          <a:lstStyle/>
          <a:p>
            <a:pPr algn="just">
              <a:lnSpc>
                <a:spcPts val="2920"/>
              </a:lnSpc>
            </a:pPr>
            <a:r>
              <a:rPr lang="en-US" sz="2085">
                <a:solidFill>
                  <a:srgbClr val="000000"/>
                </a:solidFill>
                <a:latin typeface="Poppins" panose="00000500000000000000"/>
                <a:ea typeface="Poppins" panose="00000500000000000000"/>
                <a:cs typeface="Poppins" panose="00000500000000000000"/>
                <a:sym typeface="Poppins" panose="00000500000000000000"/>
              </a:rPr>
              <a:t>In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Pixtream</a:t>
            </a:r>
            <a:r>
              <a:rPr lang="en-US" sz="2085">
                <a:solidFill>
                  <a:srgbClr val="000000"/>
                </a:solidFill>
                <a:latin typeface="Poppins" panose="00000500000000000000"/>
                <a:ea typeface="Poppins" panose="00000500000000000000"/>
                <a:cs typeface="Poppins" panose="00000500000000000000"/>
                <a:sym typeface="Poppins" panose="00000500000000000000"/>
              </a:rPr>
              <a:t>, users begin their journey by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creating a personalized profile that includes essential information such as their name, bio, profile picture, and location</a:t>
            </a:r>
            <a:r>
              <a:rPr lang="en-US" sz="2085">
                <a:solidFill>
                  <a:srgbClr val="000000"/>
                </a:solidFill>
                <a:latin typeface="Poppins" panose="00000500000000000000"/>
                <a:ea typeface="Poppins" panose="00000500000000000000"/>
                <a:cs typeface="Poppins" panose="00000500000000000000"/>
                <a:sym typeface="Poppins" panose="00000500000000000000"/>
              </a:rPr>
              <a:t>, allowing them to express their identity on the platform. After the registration process,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are prompted to select their interests from a curated list</a:t>
            </a:r>
            <a:r>
              <a:rPr lang="en-US" sz="2085">
                <a:solidFill>
                  <a:srgbClr val="000000"/>
                </a:solidFill>
                <a:latin typeface="Poppins" panose="00000500000000000000"/>
                <a:ea typeface="Poppins" panose="00000500000000000000"/>
                <a:cs typeface="Poppins" panose="00000500000000000000"/>
                <a:sym typeface="Poppins" panose="00000500000000000000"/>
              </a:rPr>
              <a:t>, which helps tailor their experience by influencing the content and user suggestions they receive. Once their profiles are set up, </a:t>
            </a:r>
            <a:r>
              <a:rPr lang="en-US" sz="2085" b="1">
                <a:solidFill>
                  <a:srgbClr val="000000"/>
                </a:solidFill>
                <a:latin typeface="Poppins Bold" panose="00000800000000000000"/>
                <a:ea typeface="Poppins Bold" panose="00000800000000000000"/>
                <a:cs typeface="Poppins Bold" panose="00000800000000000000"/>
                <a:sym typeface="Poppins Bold" panose="00000800000000000000"/>
              </a:rPr>
              <a:t>users can connect with others by following them, enabling a social network of updates and interactions</a:t>
            </a:r>
            <a:r>
              <a:rPr lang="en-US" sz="2085">
                <a:solidFill>
                  <a:srgbClr val="000000"/>
                </a:solidFill>
                <a:latin typeface="Poppins" panose="00000500000000000000"/>
                <a:ea typeface="Poppins" panose="00000500000000000000"/>
                <a:cs typeface="Poppins" panose="00000500000000000000"/>
                <a:sym typeface="Poppins" panose="00000500000000000000"/>
              </a:rPr>
              <a:t>. They also have the flexibility to unfollow users at any time, ensuring they maintain a feed that reflects their preferences and interests. This combination of profile creation, interest selection, and social connectivity fosters a dynamic and engaging environment for users on Pixtream.</a:t>
            </a:r>
            <a:endParaRPr lang="en-US" sz="2085">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ts val="2920"/>
              </a:lnSpc>
              <a:spcBef>
                <a:spcPct val="0"/>
              </a:spcBef>
            </a:pPr>
            <a:endParaRPr lang="en-US" sz="208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1080969" y="4312350"/>
            <a:ext cx="10805182"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CREATE PROFILE, SELECT INTERESTS, FOLLOW USERS</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Freeform 19"/>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13">
              <a:alphaModFix amt="5000"/>
            </a:blip>
            <a:stretch>
              <a:fillRect/>
            </a:stretch>
          </a:blipFill>
        </p:spPr>
      </p:sp>
      <p:sp>
        <p:nvSpPr>
          <p:cNvPr id="20" name="TextBox 8"/>
          <p:cNvSpPr txBox="1"/>
          <p:nvPr/>
        </p:nvSpPr>
        <p:spPr>
          <a:xfrm>
            <a:off x="1560195" y="1078865"/>
            <a:ext cx="5632450" cy="897255"/>
          </a:xfrm>
          <a:prstGeom prst="rect">
            <a:avLst/>
          </a:prstGeom>
        </p:spPr>
        <p:txBody>
          <a:bodyPr wrap="square" lIns="0" tIns="0" rIns="0" bIns="0" rtlCol="0" anchor="t">
            <a:spAutoFit/>
          </a:bodyPr>
          <a:lstStyle/>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
        <p:nvSpPr>
          <p:cNvPr id="21" name="Rounded Rectangle 20"/>
          <p:cNvSpPr/>
          <p:nvPr/>
        </p:nvSpPr>
        <p:spPr>
          <a:xfrm>
            <a:off x="14554200" y="5213350"/>
            <a:ext cx="1447800" cy="69977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2" name="Straight Connector 21"/>
          <p:cNvCxnSpPr>
            <a:endCxn id="21" idx="2"/>
          </p:cNvCxnSpPr>
          <p:nvPr/>
        </p:nvCxnSpPr>
        <p:spPr>
          <a:xfrm>
            <a:off x="15263495" y="5137785"/>
            <a:ext cx="14605" cy="775335"/>
          </a:xfrm>
          <a:prstGeom prst="line">
            <a:avLst/>
          </a:prstGeom>
          <a:ln w="15875">
            <a:solidFill>
              <a:schemeClr val="tx1">
                <a:alpha val="40000"/>
              </a:schemeClr>
            </a:solidFill>
          </a:ln>
        </p:spPr>
        <p:style>
          <a:lnRef idx="3">
            <a:schemeClr val="accent1"/>
          </a:lnRef>
          <a:fillRef idx="0">
            <a:srgbClr val="FFFFFF"/>
          </a:fillRef>
          <a:effectRef idx="0">
            <a:srgbClr val="FFFFFF"/>
          </a:effectRef>
          <a:fontRef idx="minor">
            <a:schemeClr val="tx1"/>
          </a:fontRef>
        </p:style>
      </p:cxnSp>
      <p:sp>
        <p:nvSpPr>
          <p:cNvPr id="23" name="TextBox 8"/>
          <p:cNvSpPr txBox="1"/>
          <p:nvPr/>
        </p:nvSpPr>
        <p:spPr>
          <a:xfrm>
            <a:off x="16535400" y="63627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24" name="TextBox 8"/>
          <p:cNvSpPr txBox="1"/>
          <p:nvPr/>
        </p:nvSpPr>
        <p:spPr>
          <a:xfrm>
            <a:off x="15392400" y="68961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20820" y="90738"/>
            <a:ext cx="1441300" cy="1500929"/>
          </a:xfrm>
          <a:custGeom>
            <a:avLst/>
            <a:gdLst/>
            <a:ahLst/>
            <a:cxnLst/>
            <a:rect l="l" t="t" r="r" b="b"/>
            <a:pathLst>
              <a:path w="1441300" h="1500929">
                <a:moveTo>
                  <a:pt x="0" y="0"/>
                </a:moveTo>
                <a:lnTo>
                  <a:pt x="1441300" y="0"/>
                </a:lnTo>
                <a:lnTo>
                  <a:pt x="1441300" y="1500928"/>
                </a:lnTo>
                <a:lnTo>
                  <a:pt x="0" y="1500928"/>
                </a:lnTo>
                <a:lnTo>
                  <a:pt x="0" y="0"/>
                </a:lnTo>
                <a:close/>
              </a:path>
            </a:pathLst>
          </a:custGeom>
          <a:blipFill>
            <a:blip r:embed="rId5"/>
            <a:stretch>
              <a:fillRect/>
            </a:stretch>
          </a:blipFill>
        </p:spPr>
      </p:sp>
      <p:sp>
        <p:nvSpPr>
          <p:cNvPr id="5" name="Freeform 5"/>
          <p:cNvSpPr/>
          <p:nvPr/>
        </p:nvSpPr>
        <p:spPr>
          <a:xfrm>
            <a:off x="2570757" y="3160112"/>
            <a:ext cx="539375" cy="431500"/>
          </a:xfrm>
          <a:custGeom>
            <a:avLst/>
            <a:gdLst/>
            <a:ahLst/>
            <a:cxnLst/>
            <a:rect l="l" t="t" r="r" b="b"/>
            <a:pathLst>
              <a:path w="539375" h="431500">
                <a:moveTo>
                  <a:pt x="0" y="0"/>
                </a:moveTo>
                <a:lnTo>
                  <a:pt x="539375" y="0"/>
                </a:lnTo>
                <a:lnTo>
                  <a:pt x="539375" y="431500"/>
                </a:lnTo>
                <a:lnTo>
                  <a:pt x="0" y="431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480146" y="1184135"/>
            <a:ext cx="9327707" cy="9048687"/>
          </a:xfrm>
          <a:custGeom>
            <a:avLst/>
            <a:gdLst/>
            <a:ahLst/>
            <a:cxnLst/>
            <a:rect l="l" t="t" r="r" b="b"/>
            <a:pathLst>
              <a:path w="9327707" h="9048687">
                <a:moveTo>
                  <a:pt x="0" y="0"/>
                </a:moveTo>
                <a:lnTo>
                  <a:pt x="9327708" y="0"/>
                </a:lnTo>
                <a:lnTo>
                  <a:pt x="9327708" y="9048687"/>
                </a:lnTo>
                <a:lnTo>
                  <a:pt x="0" y="9048687"/>
                </a:lnTo>
                <a:lnTo>
                  <a:pt x="0" y="0"/>
                </a:lnTo>
                <a:close/>
              </a:path>
            </a:pathLst>
          </a:custGeom>
          <a:blipFill>
            <a:blip r:embed="rId8"/>
            <a:stretch>
              <a:fillRect r="-96971"/>
            </a:stretch>
          </a:blipFill>
        </p:spPr>
      </p:sp>
      <p:sp>
        <p:nvSpPr>
          <p:cNvPr id="7" name="TextBox 7"/>
          <p:cNvSpPr txBox="1"/>
          <p:nvPr/>
        </p:nvSpPr>
        <p:spPr>
          <a:xfrm>
            <a:off x="1560316" y="320079"/>
            <a:ext cx="4782026" cy="892175"/>
          </a:xfrm>
          <a:prstGeom prst="rect">
            <a:avLst/>
          </a:prstGeom>
        </p:spPr>
        <p:txBody>
          <a:bodyPr lIns="0" tIns="0" rIns="0" bIns="0" rtlCol="0" anchor="t">
            <a:spAutoFit/>
          </a:bodyPr>
          <a:lstStyle/>
          <a:p>
            <a:pPr algn="l">
              <a:lnSpc>
                <a:spcPts val="7000"/>
              </a:lnSpc>
            </a:pPr>
            <a:r>
              <a:rPr lang="en-US" sz="5000" b="1">
                <a:solidFill>
                  <a:srgbClr val="000000"/>
                </a:solidFill>
                <a:latin typeface="Poppins Bold" panose="00000800000000000000"/>
                <a:ea typeface="Poppins Bold" panose="00000800000000000000"/>
                <a:cs typeface="Poppins Bold" panose="00000800000000000000"/>
                <a:sym typeface="Poppins Bold" panose="00000800000000000000"/>
              </a:rPr>
              <a:t>ACTIVITY</a:t>
            </a:r>
            <a:endParaRPr lang="en-US" sz="50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2446700" y="9433735"/>
            <a:ext cx="5564696" cy="592454"/>
          </a:xfrm>
          <a:prstGeom prst="rect">
            <a:avLst/>
          </a:prstGeom>
        </p:spPr>
        <p:txBody>
          <a:bodyPr lIns="0" tIns="0" rIns="0" bIns="0" rtlCol="0" anchor="t">
            <a:spAutoFit/>
          </a:bodyPr>
          <a:lstStyle/>
          <a:p>
            <a:pPr algn="l">
              <a:lnSpc>
                <a:spcPts val="4620"/>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EDIT, DELETE USER PROFILE</a:t>
            </a:r>
            <a:endParaRPr lang="en-US" sz="33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Freeform 10"/>
          <p:cNvSpPr/>
          <p:nvPr/>
        </p:nvSpPr>
        <p:spPr>
          <a:xfrm>
            <a:off x="3547637" y="3230561"/>
            <a:ext cx="11192726" cy="3825877"/>
          </a:xfrm>
          <a:custGeom>
            <a:avLst/>
            <a:gdLst/>
            <a:ahLst/>
            <a:cxnLst/>
            <a:rect l="l" t="t" r="r" b="b"/>
            <a:pathLst>
              <a:path w="11192726" h="3825877">
                <a:moveTo>
                  <a:pt x="0" y="0"/>
                </a:moveTo>
                <a:lnTo>
                  <a:pt x="11192726" y="0"/>
                </a:lnTo>
                <a:lnTo>
                  <a:pt x="11192726" y="3825878"/>
                </a:lnTo>
                <a:lnTo>
                  <a:pt x="0" y="3825878"/>
                </a:lnTo>
                <a:lnTo>
                  <a:pt x="0" y="0"/>
                </a:lnTo>
                <a:close/>
              </a:path>
            </a:pathLst>
          </a:custGeom>
          <a:blipFill>
            <a:blip r:embed="rId9">
              <a:alphaModFix amt="5000"/>
            </a:blip>
            <a:stretch>
              <a:fillRect/>
            </a:stretch>
          </a:blipFill>
        </p:spPr>
      </p:sp>
      <p:sp>
        <p:nvSpPr>
          <p:cNvPr id="23" name="TextBox 8"/>
          <p:cNvSpPr txBox="1"/>
          <p:nvPr/>
        </p:nvSpPr>
        <p:spPr>
          <a:xfrm>
            <a:off x="6781800" y="285750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1" name="TextBox 8"/>
          <p:cNvSpPr txBox="1"/>
          <p:nvPr/>
        </p:nvSpPr>
        <p:spPr>
          <a:xfrm>
            <a:off x="8001000" y="2310765"/>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12" name="TextBox 8"/>
          <p:cNvSpPr txBox="1"/>
          <p:nvPr/>
        </p:nvSpPr>
        <p:spPr>
          <a:xfrm>
            <a:off x="11277600" y="2818130"/>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Yes</a:t>
            </a:r>
            <a:endParaRPr lang="en-IN" sz="1400">
              <a:solidFill>
                <a:schemeClr val="tx1"/>
              </a:solidFill>
              <a:latin typeface="+mj-lt"/>
              <a:ea typeface="Poppins Bold" panose="00000800000000000000"/>
              <a:cs typeface="+mj-lt"/>
              <a:sym typeface="Poppins Bold" panose="00000800000000000000"/>
            </a:endParaRPr>
          </a:p>
        </p:txBody>
      </p:sp>
      <p:sp>
        <p:nvSpPr>
          <p:cNvPr id="13" name="TextBox 8"/>
          <p:cNvSpPr txBox="1"/>
          <p:nvPr/>
        </p:nvSpPr>
        <p:spPr>
          <a:xfrm>
            <a:off x="12573000" y="2310765"/>
            <a:ext cx="992505" cy="773430"/>
          </a:xfrm>
          <a:prstGeom prst="rect">
            <a:avLst/>
          </a:prstGeom>
        </p:spPr>
        <p:txBody>
          <a:bodyPr lIns="0" tIns="0" rIns="0" bIns="0" rtlCol="0" anchor="t">
            <a:noAutofit/>
          </a:bodyPr>
          <a:p>
            <a:pPr algn="l">
              <a:lnSpc>
                <a:spcPts val="7000"/>
              </a:lnSpc>
            </a:pPr>
            <a:r>
              <a:rPr lang="en-IN" sz="1400">
                <a:solidFill>
                  <a:schemeClr val="tx1"/>
                </a:solidFill>
                <a:latin typeface="+mj-lt"/>
                <a:ea typeface="Poppins Bold" panose="00000800000000000000"/>
                <a:cs typeface="+mj-lt"/>
                <a:sym typeface="Poppins Bold" panose="00000800000000000000"/>
              </a:rPr>
              <a:t>No</a:t>
            </a:r>
            <a:endParaRPr lang="en-IN" sz="1400">
              <a:solidFill>
                <a:schemeClr val="tx1"/>
              </a:solidFill>
              <a:latin typeface="+mj-lt"/>
              <a:ea typeface="Poppins Bold" panose="00000800000000000000"/>
              <a:cs typeface="+mj-lt"/>
              <a:sym typeface="Poppins Bold" panose="00000800000000000000"/>
            </a:endParaRPr>
          </a:p>
        </p:txBody>
      </p:sp>
      <p:sp>
        <p:nvSpPr>
          <p:cNvPr id="20" name="TextBox 8"/>
          <p:cNvSpPr txBox="1"/>
          <p:nvPr/>
        </p:nvSpPr>
        <p:spPr>
          <a:xfrm>
            <a:off x="1560195" y="1078865"/>
            <a:ext cx="5632450" cy="897255"/>
          </a:xfrm>
          <a:prstGeom prst="rect">
            <a:avLst/>
          </a:prstGeom>
        </p:spPr>
        <p:txBody>
          <a:bodyPr wrap="square" lIns="0" tIns="0" rIns="0" bIns="0" rtlCol="0" anchor="t">
            <a:spAutoFit/>
          </a:bodyPr>
          <a:p>
            <a:pPr algn="l">
              <a:lnSpc>
                <a:spcPts val="7000"/>
              </a:lnSpc>
            </a:pPr>
            <a:r>
              <a:rPr lang="en-US" sz="5000" b="1">
                <a:solidFill>
                  <a:srgbClr val="727272"/>
                </a:solidFill>
                <a:latin typeface="Poppins Bold" panose="00000800000000000000"/>
                <a:ea typeface="Poppins Bold" panose="00000800000000000000"/>
                <a:cs typeface="Poppins Bold" panose="00000800000000000000"/>
                <a:sym typeface="Poppins Bold" panose="00000800000000000000"/>
              </a:rPr>
              <a:t>DIAGRAM</a:t>
            </a:r>
            <a:r>
              <a:rPr lang="en-IN" altLang="en-US" sz="5000" b="1">
                <a:solidFill>
                  <a:srgbClr val="727272"/>
                </a:solidFill>
                <a:latin typeface="Poppins Bold" panose="00000800000000000000"/>
                <a:ea typeface="Poppins Bold" panose="00000800000000000000"/>
                <a:cs typeface="Poppins Bold" panose="00000800000000000000"/>
                <a:sym typeface="Poppins Bold" panose="00000800000000000000"/>
              </a:rPr>
              <a:t> - </a:t>
            </a:r>
            <a:r>
              <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rPr>
              <a:t>USER</a:t>
            </a:r>
            <a:endParaRPr lang="en-IN" altLang="en-US" sz="5000" b="1">
              <a:solidFill>
                <a:schemeClr val="tx1"/>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TABLE_ENDDRAG_ORIGIN_RECT" val="1150*513"/>
  <p:tag name="TABLE_ENDDRAG_RECT" val="122*249*1150*513"/>
</p:tagLst>
</file>

<file path=ppt/tags/tag10.xml><?xml version="1.0" encoding="utf-8"?>
<p:tagLst xmlns:p="http://schemas.openxmlformats.org/presentationml/2006/main">
  <p:tag name="TABLE_ENDDRAG_ORIGIN_RECT" val="574*377"/>
  <p:tag name="TABLE_ENDDRAG_RECT" val="750*254*574*377"/>
</p:tagLst>
</file>

<file path=ppt/tags/tag11.xml><?xml version="1.0" encoding="utf-8"?>
<p:tagLst xmlns:p="http://schemas.openxmlformats.org/presentationml/2006/main">
  <p:tag name="TABLE_ENDDRAG_ORIGIN_RECT" val="556*366"/>
  <p:tag name="TABLE_ENDDRAG_RECT" val="102*249*556*366"/>
</p:tagLst>
</file>

<file path=ppt/tags/tag12.xml><?xml version="1.0" encoding="utf-8"?>
<p:tagLst xmlns:p="http://schemas.openxmlformats.org/presentationml/2006/main">
  <p:tag name="TABLE_ENDDRAG_ORIGIN_RECT" val="593*392"/>
  <p:tag name="TABLE_ENDDRAG_RECT" val="744*243*593*392"/>
</p:tagLst>
</file>

<file path=ppt/tags/tag13.xml><?xml version="1.0" encoding="utf-8"?>
<p:tagLst xmlns:p="http://schemas.openxmlformats.org/presentationml/2006/main">
  <p:tag name="TABLE_ENDDRAG_ORIGIN_RECT" val="560*202"/>
  <p:tag name="TABLE_ENDDRAG_RECT" val="96*249*560*202"/>
</p:tagLst>
</file>

<file path=ppt/tags/tag14.xml><?xml version="1.0" encoding="utf-8"?>
<p:tagLst xmlns:p="http://schemas.openxmlformats.org/presentationml/2006/main">
  <p:tag name="TABLE_ENDDRAG_ORIGIN_RECT" val="709*374"/>
  <p:tag name="TABLE_ENDDRAG_RECT" val="102*255*710*374"/>
</p:tagLst>
</file>

<file path=ppt/tags/tag2.xml><?xml version="1.0" encoding="utf-8"?>
<p:tagLst xmlns:p="http://schemas.openxmlformats.org/presentationml/2006/main">
  <p:tag name="TABLE_ENDDRAG_ORIGIN_RECT" val="1128*376"/>
  <p:tag name="TABLE_ENDDRAG_RECT" val="122*243*1128*376"/>
</p:tagLst>
</file>

<file path=ppt/tags/tag3.xml><?xml version="1.0" encoding="utf-8"?>
<p:tagLst xmlns:p="http://schemas.openxmlformats.org/presentationml/2006/main">
  <p:tag name="TABLE_ENDDRAG_ORIGIN_RECT" val="555*376"/>
  <p:tag name="TABLE_ENDDRAG_RECT" val="102*243*555*376"/>
</p:tagLst>
</file>

<file path=ppt/tags/tag4.xml><?xml version="1.0" encoding="utf-8"?>
<p:tagLst xmlns:p="http://schemas.openxmlformats.org/presentationml/2006/main">
  <p:tag name="TABLE_ENDDRAG_ORIGIN_RECT" val="539*370"/>
  <p:tag name="TABLE_ENDDRAG_RECT" val="744*249*539*370"/>
</p:tagLst>
</file>

<file path=ppt/tags/tag5.xml><?xml version="1.0" encoding="utf-8"?>
<p:tagLst xmlns:p="http://schemas.openxmlformats.org/presentationml/2006/main">
  <p:tag name="TABLE_ENDDRAG_ORIGIN_RECT" val="557*410"/>
  <p:tag name="TABLE_ENDDRAG_RECT" val="102*243*557*410"/>
</p:tagLst>
</file>

<file path=ppt/tags/tag6.xml><?xml version="1.0" encoding="utf-8"?>
<p:tagLst xmlns:p="http://schemas.openxmlformats.org/presentationml/2006/main">
  <p:tag name="TABLE_ENDDRAG_ORIGIN_RECT" val="567*405"/>
  <p:tag name="TABLE_ENDDRAG_RECT" val="750*243*567*405"/>
</p:tagLst>
</file>

<file path=ppt/tags/tag7.xml><?xml version="1.0" encoding="utf-8"?>
<p:tagLst xmlns:p="http://schemas.openxmlformats.org/presentationml/2006/main">
  <p:tag name="TABLE_ENDDRAG_ORIGIN_RECT" val="557*373"/>
  <p:tag name="TABLE_ENDDRAG_RECT" val="102*246*557*373"/>
</p:tagLst>
</file>

<file path=ppt/tags/tag8.xml><?xml version="1.0" encoding="utf-8"?>
<p:tagLst xmlns:p="http://schemas.openxmlformats.org/presentationml/2006/main">
  <p:tag name="TABLE_ENDDRAG_ORIGIN_RECT" val="566*373"/>
  <p:tag name="TABLE_ENDDRAG_RECT" val="744*246*566*373"/>
</p:tagLst>
</file>

<file path=ppt/tags/tag9.xml><?xml version="1.0" encoding="utf-8"?>
<p:tagLst xmlns:p="http://schemas.openxmlformats.org/presentationml/2006/main">
  <p:tag name="TABLE_ENDDRAG_ORIGIN_RECT" val="556*385"/>
  <p:tag name="TABLE_ENDDRAG_RECT" val="102*249*556*3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16161</Words>
  <Application>WPS Presentation</Application>
  <PresentationFormat>Custom</PresentationFormat>
  <Paragraphs>1089</Paragraphs>
  <Slides>41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Arial</vt:lpstr>
      <vt:lpstr>SimSun</vt:lpstr>
      <vt:lpstr>Wingdings</vt:lpstr>
      <vt:lpstr>Poppins</vt:lpstr>
      <vt:lpstr>Poppins Bold</vt:lpstr>
      <vt:lpstr>Montserrat Bold</vt:lpstr>
      <vt:lpstr>Microsoft YaHei</vt:lpstr>
      <vt:lpstr>Arial Unicode MS</vt:lpstr>
      <vt:lpstr>Calibri</vt:lpstr>
      <vt:lpstr>Corbel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PIXTREAM</dc:title>
  <dc:creator/>
  <cp:lastModifiedBy>sains</cp:lastModifiedBy>
  <cp:revision>14</cp:revision>
  <dcterms:created xsi:type="dcterms:W3CDTF">2006-08-16T00:00:00Z</dcterms:created>
  <dcterms:modified xsi:type="dcterms:W3CDTF">2024-12-11T00:05:23Z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00A6EDD5337746B2A534D9E9764D54B2_12</vt:lpwstr>
  </property>
  <property fmtid="{D5CDD505-2E9C-101B-9397-08002B2CF9AE}" pid="3" name="KSOProductBuildVer">
    <vt:lpwstr>1033-12.2.0.19307</vt:lpwstr>
  </property>
</Properties>
</file>